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76"/>
  </p:notesMasterIdLst>
  <p:sldIdLst>
    <p:sldId id="311" r:id="rId2"/>
    <p:sldId id="312" r:id="rId3"/>
    <p:sldId id="315" r:id="rId4"/>
    <p:sldId id="296" r:id="rId5"/>
    <p:sldId id="428" r:id="rId6"/>
    <p:sldId id="427" r:id="rId7"/>
    <p:sldId id="437" r:id="rId8"/>
    <p:sldId id="438" r:id="rId9"/>
    <p:sldId id="439" r:id="rId10"/>
    <p:sldId id="440" r:id="rId11"/>
    <p:sldId id="441" r:id="rId12"/>
    <p:sldId id="430" r:id="rId13"/>
    <p:sldId id="442" r:id="rId14"/>
    <p:sldId id="443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1" r:id="rId23"/>
    <p:sldId id="452" r:id="rId24"/>
    <p:sldId id="453" r:id="rId25"/>
    <p:sldId id="454" r:id="rId26"/>
    <p:sldId id="455" r:id="rId27"/>
    <p:sldId id="456" r:id="rId28"/>
    <p:sldId id="431" r:id="rId29"/>
    <p:sldId id="457" r:id="rId30"/>
    <p:sldId id="458" r:id="rId31"/>
    <p:sldId id="459" r:id="rId32"/>
    <p:sldId id="460" r:id="rId33"/>
    <p:sldId id="432" r:id="rId34"/>
    <p:sldId id="461" r:id="rId35"/>
    <p:sldId id="462" r:id="rId36"/>
    <p:sldId id="463" r:id="rId37"/>
    <p:sldId id="433" r:id="rId38"/>
    <p:sldId id="464" r:id="rId39"/>
    <p:sldId id="465" r:id="rId40"/>
    <p:sldId id="466" r:id="rId41"/>
    <p:sldId id="469" r:id="rId42"/>
    <p:sldId id="467" r:id="rId43"/>
    <p:sldId id="470" r:id="rId44"/>
    <p:sldId id="471" r:id="rId45"/>
    <p:sldId id="472" r:id="rId46"/>
    <p:sldId id="473" r:id="rId47"/>
    <p:sldId id="434" r:id="rId48"/>
    <p:sldId id="474" r:id="rId49"/>
    <p:sldId id="475" r:id="rId50"/>
    <p:sldId id="476" r:id="rId51"/>
    <p:sldId id="477" r:id="rId52"/>
    <p:sldId id="478" r:id="rId53"/>
    <p:sldId id="479" r:id="rId54"/>
    <p:sldId id="480" r:id="rId55"/>
    <p:sldId id="481" r:id="rId56"/>
    <p:sldId id="482" r:id="rId57"/>
    <p:sldId id="483" r:id="rId58"/>
    <p:sldId id="484" r:id="rId59"/>
    <p:sldId id="485" r:id="rId60"/>
    <p:sldId id="435" r:id="rId61"/>
    <p:sldId id="486" r:id="rId62"/>
    <p:sldId id="487" r:id="rId63"/>
    <p:sldId id="488" r:id="rId64"/>
    <p:sldId id="489" r:id="rId65"/>
    <p:sldId id="490" r:id="rId66"/>
    <p:sldId id="491" r:id="rId67"/>
    <p:sldId id="492" r:id="rId68"/>
    <p:sldId id="493" r:id="rId69"/>
    <p:sldId id="494" r:id="rId70"/>
    <p:sldId id="495" r:id="rId71"/>
    <p:sldId id="496" r:id="rId72"/>
    <p:sldId id="497" r:id="rId73"/>
    <p:sldId id="498" r:id="rId74"/>
    <p:sldId id="499" r:id="rId75"/>
  </p:sldIdLst>
  <p:sldSz cx="12192000" cy="6858000"/>
  <p:notesSz cx="6858000" cy="9144000"/>
  <p:custDataLst>
    <p:tags r:id="rId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33"/>
    <a:srgbClr val="06D24C"/>
    <a:srgbClr val="FFC000"/>
    <a:srgbClr val="C2C4C6"/>
    <a:srgbClr val="FFFF00"/>
    <a:srgbClr val="FFFFFF"/>
    <a:srgbClr val="00005C"/>
    <a:srgbClr val="FFF700"/>
    <a:srgbClr val="035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6182" autoAdjust="0"/>
  </p:normalViewPr>
  <p:slideViewPr>
    <p:cSldViewPr snapToGrid="0">
      <p:cViewPr varScale="1">
        <p:scale>
          <a:sx n="119" d="100"/>
          <a:sy n="119" d="100"/>
        </p:scale>
        <p:origin x="773" y="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242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2_1"/>
          <p:cNvSpPr>
            <a:spLocks noChangeArrowheads="1"/>
          </p:cNvSpPr>
          <p:nvPr userDrawn="1"/>
        </p:nvSpPr>
        <p:spPr bwMode="auto">
          <a:xfrm>
            <a:off x="0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t="-28757" b="-15909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3" name="任意多边形: 形状 22"/>
          <p:cNvSpPr>
            <a:spLocks noChangeArrowheads="1"/>
          </p:cNvSpPr>
          <p:nvPr userDrawn="1"/>
        </p:nvSpPr>
        <p:spPr bwMode="auto">
          <a:xfrm>
            <a:off x="-794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0" name="任意多边形: 形状 19"/>
          <p:cNvSpPr/>
          <p:nvPr userDrawn="1"/>
        </p:nvSpPr>
        <p:spPr bwMode="auto">
          <a:xfrm>
            <a:off x="0" y="543509"/>
            <a:ext cx="12192000" cy="6167761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C000"/>
              </a:gs>
              <a:gs pos="11000">
                <a:schemeClr val="accent1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5306656"/>
            <a:ext cx="10850563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5602927"/>
            <a:ext cx="10850563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4456729"/>
            <a:ext cx="10850563" cy="55879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1028701"/>
            <a:ext cx="10850563" cy="31369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2_1"/>
          <p:cNvSpPr>
            <a:spLocks noChangeArrowheads="1"/>
          </p:cNvSpPr>
          <p:nvPr userDrawn="1"/>
        </p:nvSpPr>
        <p:spPr bwMode="auto">
          <a:xfrm>
            <a:off x="190500" y="3192312"/>
            <a:ext cx="12192000" cy="3429000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t="-93255" b="-31457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2488168" y="2033814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2489284" y="2929164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>
            <a:off x="-9525" y="-9525"/>
            <a:ext cx="12220575" cy="942975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 bwMode="auto">
          <a:xfrm flipH="1" flipV="1">
            <a:off x="-1219199" y="239311"/>
            <a:ext cx="13411199" cy="801180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0800000">
            <a:off x="-28575" y="6321199"/>
            <a:ext cx="12220575" cy="942975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任意多边形: 形状 11"/>
          <p:cNvSpPr/>
          <p:nvPr userDrawn="1"/>
        </p:nvSpPr>
        <p:spPr bwMode="auto">
          <a:xfrm>
            <a:off x="-9525" y="6230938"/>
            <a:ext cx="12201525" cy="801179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11520488" y="6486465"/>
            <a:ext cx="67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79552D3-A968-4710-B841-1063F5B640DF}" type="slidenum">
              <a:rPr lang="zh-CN" altLang="en-US" sz="2000" b="1" smtClean="0">
                <a:solidFill>
                  <a:schemeClr val="accent2">
                    <a:lumMod val="50000"/>
                  </a:schemeClr>
                </a:solidFill>
              </a:rPr>
              <a:t>‹#›</a:t>
            </a:fld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410" y="24187"/>
            <a:ext cx="527050" cy="527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26766-F62E-419D-BB7F-91C9CEBCA24E}" type="datetime1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2_1"/>
          <p:cNvSpPr>
            <a:spLocks noChangeArrowheads="1"/>
          </p:cNvSpPr>
          <p:nvPr userDrawn="1"/>
        </p:nvSpPr>
        <p:spPr bwMode="auto">
          <a:xfrm>
            <a:off x="0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t="-28757" b="-15909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0" name="任意多边形: 形状 9"/>
          <p:cNvSpPr>
            <a:spLocks noChangeArrowheads="1"/>
          </p:cNvSpPr>
          <p:nvPr userDrawn="1"/>
        </p:nvSpPr>
        <p:spPr bwMode="auto">
          <a:xfrm>
            <a:off x="-794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034971" y="2163199"/>
            <a:ext cx="6536871" cy="2390427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034971" y="5238353"/>
            <a:ext cx="653687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034973" y="4942082"/>
            <a:ext cx="6536871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1" name="任意多边形: 形状 10"/>
          <p:cNvSpPr/>
          <p:nvPr userDrawn="1"/>
        </p:nvSpPr>
        <p:spPr bwMode="auto">
          <a:xfrm>
            <a:off x="0" y="543509"/>
            <a:ext cx="12192000" cy="6167761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C000"/>
              </a:gs>
              <a:gs pos="11000">
                <a:schemeClr val="accent1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FE44A0-2E53-457E-9AC0-11D6EE9FA3B5}" type="datetime1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5" Type="http://schemas.openxmlformats.org/officeDocument/2006/relationships/image" Target="../media/image8.jpeg"/><Relationship Id="rId4" Type="http://schemas.openxmlformats.org/officeDocument/2006/relationships/image" Target="../media/image11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openxmlformats.org/officeDocument/2006/relationships/image" Target="../media/image8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9525" imgH="9525" progId="TCLayout.ActiveDocument.1">
                  <p:embed/>
                </p:oleObj>
              </mc:Choice>
              <mc:Fallback>
                <p:oleObj name="think-cell Slide" r:id="rId4" imgW="9525" imgH="9525" progId="TCLayout.ActiveDocument.1">
                  <p:embed/>
                  <p:pic>
                    <p:nvPicPr>
                      <p:cNvPr id="0" name="图片 109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69925" y="1319455"/>
            <a:ext cx="10850563" cy="3136900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第</a:t>
            </a:r>
            <a:r>
              <a:rPr lang="en-US" altLang="zh-CN" sz="4800" dirty="0"/>
              <a:t>7</a:t>
            </a:r>
            <a:r>
              <a:rPr lang="zh-CN" altLang="en-US" sz="4800" dirty="0"/>
              <a:t>章 输入</a:t>
            </a:r>
            <a:r>
              <a:rPr lang="en-US" altLang="zh-CN" sz="4800" dirty="0"/>
              <a:t>/</a:t>
            </a:r>
            <a:r>
              <a:rPr lang="zh-CN" altLang="en-US" sz="4800" dirty="0"/>
              <a:t>输出系统</a:t>
            </a:r>
            <a:endParaRPr lang="zh-CN" altLang="en-US" sz="2000" b="0" dirty="0"/>
          </a:p>
        </p:txBody>
      </p:sp>
      <p:sp>
        <p:nvSpPr>
          <p:cNvPr id="29" name="任意多边形: 形状 28"/>
          <p:cNvSpPr/>
          <p:nvPr/>
        </p:nvSpPr>
        <p:spPr>
          <a:xfrm>
            <a:off x="10968292" y="649047"/>
            <a:ext cx="552196" cy="3896208"/>
          </a:xfrm>
          <a:custGeom>
            <a:avLst/>
            <a:gdLst>
              <a:gd name="connsiteX0" fmla="*/ 438280 w 513703"/>
              <a:gd name="connsiteY0" fmla="*/ 3473760 h 3624606"/>
              <a:gd name="connsiteX1" fmla="*/ 513703 w 513703"/>
              <a:gd name="connsiteY1" fmla="*/ 3549183 h 3624606"/>
              <a:gd name="connsiteX2" fmla="*/ 438280 w 513703"/>
              <a:gd name="connsiteY2" fmla="*/ 3624606 h 3624606"/>
              <a:gd name="connsiteX3" fmla="*/ 362857 w 513703"/>
              <a:gd name="connsiteY3" fmla="*/ 3549183 h 3624606"/>
              <a:gd name="connsiteX4" fmla="*/ 438280 w 513703"/>
              <a:gd name="connsiteY4" fmla="*/ 3473760 h 3624606"/>
              <a:gd name="connsiteX5" fmla="*/ 75423 w 513703"/>
              <a:gd name="connsiteY5" fmla="*/ 3473760 h 3624606"/>
              <a:gd name="connsiteX6" fmla="*/ 150846 w 513703"/>
              <a:gd name="connsiteY6" fmla="*/ 3549183 h 3624606"/>
              <a:gd name="connsiteX7" fmla="*/ 75423 w 513703"/>
              <a:gd name="connsiteY7" fmla="*/ 3624606 h 3624606"/>
              <a:gd name="connsiteX8" fmla="*/ 0 w 513703"/>
              <a:gd name="connsiteY8" fmla="*/ 3549183 h 3624606"/>
              <a:gd name="connsiteX9" fmla="*/ 75423 w 513703"/>
              <a:gd name="connsiteY9" fmla="*/ 3473760 h 3624606"/>
              <a:gd name="connsiteX10" fmla="*/ 438280 w 513703"/>
              <a:gd name="connsiteY10" fmla="*/ 3126882 h 3624606"/>
              <a:gd name="connsiteX11" fmla="*/ 513703 w 513703"/>
              <a:gd name="connsiteY11" fmla="*/ 3202305 h 3624606"/>
              <a:gd name="connsiteX12" fmla="*/ 438280 w 513703"/>
              <a:gd name="connsiteY12" fmla="*/ 3277728 h 3624606"/>
              <a:gd name="connsiteX13" fmla="*/ 362857 w 513703"/>
              <a:gd name="connsiteY13" fmla="*/ 3202305 h 3624606"/>
              <a:gd name="connsiteX14" fmla="*/ 438280 w 513703"/>
              <a:gd name="connsiteY14" fmla="*/ 3126882 h 3624606"/>
              <a:gd name="connsiteX15" fmla="*/ 75423 w 513703"/>
              <a:gd name="connsiteY15" fmla="*/ 3126882 h 3624606"/>
              <a:gd name="connsiteX16" fmla="*/ 150846 w 513703"/>
              <a:gd name="connsiteY16" fmla="*/ 3202305 h 3624606"/>
              <a:gd name="connsiteX17" fmla="*/ 75423 w 513703"/>
              <a:gd name="connsiteY17" fmla="*/ 3277728 h 3624606"/>
              <a:gd name="connsiteX18" fmla="*/ 0 w 513703"/>
              <a:gd name="connsiteY18" fmla="*/ 3202305 h 3624606"/>
              <a:gd name="connsiteX19" fmla="*/ 75423 w 513703"/>
              <a:gd name="connsiteY19" fmla="*/ 3126882 h 3624606"/>
              <a:gd name="connsiteX20" fmla="*/ 438280 w 513703"/>
              <a:gd name="connsiteY20" fmla="*/ 2780004 h 3624606"/>
              <a:gd name="connsiteX21" fmla="*/ 513703 w 513703"/>
              <a:gd name="connsiteY21" fmla="*/ 2855427 h 3624606"/>
              <a:gd name="connsiteX22" fmla="*/ 438280 w 513703"/>
              <a:gd name="connsiteY22" fmla="*/ 2930850 h 3624606"/>
              <a:gd name="connsiteX23" fmla="*/ 362857 w 513703"/>
              <a:gd name="connsiteY23" fmla="*/ 2855427 h 3624606"/>
              <a:gd name="connsiteX24" fmla="*/ 438280 w 513703"/>
              <a:gd name="connsiteY24" fmla="*/ 2780004 h 3624606"/>
              <a:gd name="connsiteX25" fmla="*/ 75423 w 513703"/>
              <a:gd name="connsiteY25" fmla="*/ 2780004 h 3624606"/>
              <a:gd name="connsiteX26" fmla="*/ 150846 w 513703"/>
              <a:gd name="connsiteY26" fmla="*/ 2855427 h 3624606"/>
              <a:gd name="connsiteX27" fmla="*/ 75423 w 513703"/>
              <a:gd name="connsiteY27" fmla="*/ 2930850 h 3624606"/>
              <a:gd name="connsiteX28" fmla="*/ 0 w 513703"/>
              <a:gd name="connsiteY28" fmla="*/ 2855427 h 3624606"/>
              <a:gd name="connsiteX29" fmla="*/ 75423 w 513703"/>
              <a:gd name="connsiteY29" fmla="*/ 2780004 h 3624606"/>
              <a:gd name="connsiteX30" fmla="*/ 438280 w 513703"/>
              <a:gd name="connsiteY30" fmla="*/ 2433126 h 3624606"/>
              <a:gd name="connsiteX31" fmla="*/ 513703 w 513703"/>
              <a:gd name="connsiteY31" fmla="*/ 2508549 h 3624606"/>
              <a:gd name="connsiteX32" fmla="*/ 438280 w 513703"/>
              <a:gd name="connsiteY32" fmla="*/ 2583972 h 3624606"/>
              <a:gd name="connsiteX33" fmla="*/ 362857 w 513703"/>
              <a:gd name="connsiteY33" fmla="*/ 2508549 h 3624606"/>
              <a:gd name="connsiteX34" fmla="*/ 438280 w 513703"/>
              <a:gd name="connsiteY34" fmla="*/ 2433126 h 3624606"/>
              <a:gd name="connsiteX35" fmla="*/ 75423 w 513703"/>
              <a:gd name="connsiteY35" fmla="*/ 2433126 h 3624606"/>
              <a:gd name="connsiteX36" fmla="*/ 150846 w 513703"/>
              <a:gd name="connsiteY36" fmla="*/ 2508549 h 3624606"/>
              <a:gd name="connsiteX37" fmla="*/ 75423 w 513703"/>
              <a:gd name="connsiteY37" fmla="*/ 2583972 h 3624606"/>
              <a:gd name="connsiteX38" fmla="*/ 0 w 513703"/>
              <a:gd name="connsiteY38" fmla="*/ 2508549 h 3624606"/>
              <a:gd name="connsiteX39" fmla="*/ 75423 w 513703"/>
              <a:gd name="connsiteY39" fmla="*/ 2433126 h 3624606"/>
              <a:gd name="connsiteX40" fmla="*/ 438280 w 513703"/>
              <a:gd name="connsiteY40" fmla="*/ 2086248 h 3624606"/>
              <a:gd name="connsiteX41" fmla="*/ 513703 w 513703"/>
              <a:gd name="connsiteY41" fmla="*/ 2161671 h 3624606"/>
              <a:gd name="connsiteX42" fmla="*/ 438280 w 513703"/>
              <a:gd name="connsiteY42" fmla="*/ 2237094 h 3624606"/>
              <a:gd name="connsiteX43" fmla="*/ 362857 w 513703"/>
              <a:gd name="connsiteY43" fmla="*/ 2161671 h 3624606"/>
              <a:gd name="connsiteX44" fmla="*/ 438280 w 513703"/>
              <a:gd name="connsiteY44" fmla="*/ 2086248 h 3624606"/>
              <a:gd name="connsiteX45" fmla="*/ 75423 w 513703"/>
              <a:gd name="connsiteY45" fmla="*/ 2086248 h 3624606"/>
              <a:gd name="connsiteX46" fmla="*/ 150846 w 513703"/>
              <a:gd name="connsiteY46" fmla="*/ 2161671 h 3624606"/>
              <a:gd name="connsiteX47" fmla="*/ 75423 w 513703"/>
              <a:gd name="connsiteY47" fmla="*/ 2237094 h 3624606"/>
              <a:gd name="connsiteX48" fmla="*/ 0 w 513703"/>
              <a:gd name="connsiteY48" fmla="*/ 2161671 h 3624606"/>
              <a:gd name="connsiteX49" fmla="*/ 75423 w 513703"/>
              <a:gd name="connsiteY49" fmla="*/ 2086248 h 3624606"/>
              <a:gd name="connsiteX50" fmla="*/ 438280 w 513703"/>
              <a:gd name="connsiteY50" fmla="*/ 1734390 h 3624606"/>
              <a:gd name="connsiteX51" fmla="*/ 513703 w 513703"/>
              <a:gd name="connsiteY51" fmla="*/ 1809813 h 3624606"/>
              <a:gd name="connsiteX52" fmla="*/ 513200 w 513703"/>
              <a:gd name="connsiteY52" fmla="*/ 1812303 h 3624606"/>
              <a:gd name="connsiteX53" fmla="*/ 513703 w 513703"/>
              <a:gd name="connsiteY53" fmla="*/ 1814793 h 3624606"/>
              <a:gd name="connsiteX54" fmla="*/ 438280 w 513703"/>
              <a:gd name="connsiteY54" fmla="*/ 1890216 h 3624606"/>
              <a:gd name="connsiteX55" fmla="*/ 362857 w 513703"/>
              <a:gd name="connsiteY55" fmla="*/ 1814793 h 3624606"/>
              <a:gd name="connsiteX56" fmla="*/ 363360 w 513703"/>
              <a:gd name="connsiteY56" fmla="*/ 1812303 h 3624606"/>
              <a:gd name="connsiteX57" fmla="*/ 362857 w 513703"/>
              <a:gd name="connsiteY57" fmla="*/ 1809813 h 3624606"/>
              <a:gd name="connsiteX58" fmla="*/ 438280 w 513703"/>
              <a:gd name="connsiteY58" fmla="*/ 1734390 h 3624606"/>
              <a:gd name="connsiteX59" fmla="*/ 75423 w 513703"/>
              <a:gd name="connsiteY59" fmla="*/ 1734390 h 3624606"/>
              <a:gd name="connsiteX60" fmla="*/ 150846 w 513703"/>
              <a:gd name="connsiteY60" fmla="*/ 1809813 h 3624606"/>
              <a:gd name="connsiteX61" fmla="*/ 150343 w 513703"/>
              <a:gd name="connsiteY61" fmla="*/ 1812303 h 3624606"/>
              <a:gd name="connsiteX62" fmla="*/ 150846 w 513703"/>
              <a:gd name="connsiteY62" fmla="*/ 1814793 h 3624606"/>
              <a:gd name="connsiteX63" fmla="*/ 75423 w 513703"/>
              <a:gd name="connsiteY63" fmla="*/ 1890216 h 3624606"/>
              <a:gd name="connsiteX64" fmla="*/ 0 w 513703"/>
              <a:gd name="connsiteY64" fmla="*/ 1814793 h 3624606"/>
              <a:gd name="connsiteX65" fmla="*/ 503 w 513703"/>
              <a:gd name="connsiteY65" fmla="*/ 1812303 h 3624606"/>
              <a:gd name="connsiteX66" fmla="*/ 0 w 513703"/>
              <a:gd name="connsiteY66" fmla="*/ 1809813 h 3624606"/>
              <a:gd name="connsiteX67" fmla="*/ 75423 w 513703"/>
              <a:gd name="connsiteY67" fmla="*/ 1734390 h 3624606"/>
              <a:gd name="connsiteX68" fmla="*/ 438280 w 513703"/>
              <a:gd name="connsiteY68" fmla="*/ 1387512 h 3624606"/>
              <a:gd name="connsiteX69" fmla="*/ 513703 w 513703"/>
              <a:gd name="connsiteY69" fmla="*/ 1462935 h 3624606"/>
              <a:gd name="connsiteX70" fmla="*/ 438280 w 513703"/>
              <a:gd name="connsiteY70" fmla="*/ 1538358 h 3624606"/>
              <a:gd name="connsiteX71" fmla="*/ 362857 w 513703"/>
              <a:gd name="connsiteY71" fmla="*/ 1462935 h 3624606"/>
              <a:gd name="connsiteX72" fmla="*/ 438280 w 513703"/>
              <a:gd name="connsiteY72" fmla="*/ 1387512 h 3624606"/>
              <a:gd name="connsiteX73" fmla="*/ 75423 w 513703"/>
              <a:gd name="connsiteY73" fmla="*/ 1387512 h 3624606"/>
              <a:gd name="connsiteX74" fmla="*/ 150846 w 513703"/>
              <a:gd name="connsiteY74" fmla="*/ 1462935 h 3624606"/>
              <a:gd name="connsiteX75" fmla="*/ 75423 w 513703"/>
              <a:gd name="connsiteY75" fmla="*/ 1538358 h 3624606"/>
              <a:gd name="connsiteX76" fmla="*/ 0 w 513703"/>
              <a:gd name="connsiteY76" fmla="*/ 1462935 h 3624606"/>
              <a:gd name="connsiteX77" fmla="*/ 75423 w 513703"/>
              <a:gd name="connsiteY77" fmla="*/ 1387512 h 3624606"/>
              <a:gd name="connsiteX78" fmla="*/ 75423 w 513703"/>
              <a:gd name="connsiteY78" fmla="*/ 1040634 h 3624606"/>
              <a:gd name="connsiteX79" fmla="*/ 150846 w 513703"/>
              <a:gd name="connsiteY79" fmla="*/ 1116057 h 3624606"/>
              <a:gd name="connsiteX80" fmla="*/ 75423 w 513703"/>
              <a:gd name="connsiteY80" fmla="*/ 1191480 h 3624606"/>
              <a:gd name="connsiteX81" fmla="*/ 0 w 513703"/>
              <a:gd name="connsiteY81" fmla="*/ 1116057 h 3624606"/>
              <a:gd name="connsiteX82" fmla="*/ 75423 w 513703"/>
              <a:gd name="connsiteY82" fmla="*/ 1040634 h 3624606"/>
              <a:gd name="connsiteX83" fmla="*/ 438280 w 513703"/>
              <a:gd name="connsiteY83" fmla="*/ 1040634 h 3624606"/>
              <a:gd name="connsiteX84" fmla="*/ 513703 w 513703"/>
              <a:gd name="connsiteY84" fmla="*/ 1116057 h 3624606"/>
              <a:gd name="connsiteX85" fmla="*/ 438280 w 513703"/>
              <a:gd name="connsiteY85" fmla="*/ 1191480 h 3624606"/>
              <a:gd name="connsiteX86" fmla="*/ 362857 w 513703"/>
              <a:gd name="connsiteY86" fmla="*/ 1116057 h 3624606"/>
              <a:gd name="connsiteX87" fmla="*/ 438280 w 513703"/>
              <a:gd name="connsiteY87" fmla="*/ 1040634 h 3624606"/>
              <a:gd name="connsiteX88" fmla="*/ 438280 w 513703"/>
              <a:gd name="connsiteY88" fmla="*/ 693756 h 3624606"/>
              <a:gd name="connsiteX89" fmla="*/ 513703 w 513703"/>
              <a:gd name="connsiteY89" fmla="*/ 769179 h 3624606"/>
              <a:gd name="connsiteX90" fmla="*/ 438280 w 513703"/>
              <a:gd name="connsiteY90" fmla="*/ 844602 h 3624606"/>
              <a:gd name="connsiteX91" fmla="*/ 362857 w 513703"/>
              <a:gd name="connsiteY91" fmla="*/ 769179 h 3624606"/>
              <a:gd name="connsiteX92" fmla="*/ 438280 w 513703"/>
              <a:gd name="connsiteY92" fmla="*/ 693756 h 3624606"/>
              <a:gd name="connsiteX93" fmla="*/ 75423 w 513703"/>
              <a:gd name="connsiteY93" fmla="*/ 693756 h 3624606"/>
              <a:gd name="connsiteX94" fmla="*/ 150846 w 513703"/>
              <a:gd name="connsiteY94" fmla="*/ 769179 h 3624606"/>
              <a:gd name="connsiteX95" fmla="*/ 75423 w 513703"/>
              <a:gd name="connsiteY95" fmla="*/ 844602 h 3624606"/>
              <a:gd name="connsiteX96" fmla="*/ 0 w 513703"/>
              <a:gd name="connsiteY96" fmla="*/ 769179 h 3624606"/>
              <a:gd name="connsiteX97" fmla="*/ 75423 w 513703"/>
              <a:gd name="connsiteY97" fmla="*/ 693756 h 3624606"/>
              <a:gd name="connsiteX98" fmla="*/ 75423 w 513703"/>
              <a:gd name="connsiteY98" fmla="*/ 346879 h 3624606"/>
              <a:gd name="connsiteX99" fmla="*/ 150846 w 513703"/>
              <a:gd name="connsiteY99" fmla="*/ 422302 h 3624606"/>
              <a:gd name="connsiteX100" fmla="*/ 75423 w 513703"/>
              <a:gd name="connsiteY100" fmla="*/ 497724 h 3624606"/>
              <a:gd name="connsiteX101" fmla="*/ 0 w 513703"/>
              <a:gd name="connsiteY101" fmla="*/ 422302 h 3624606"/>
              <a:gd name="connsiteX102" fmla="*/ 75423 w 513703"/>
              <a:gd name="connsiteY102" fmla="*/ 346879 h 3624606"/>
              <a:gd name="connsiteX103" fmla="*/ 438280 w 513703"/>
              <a:gd name="connsiteY103" fmla="*/ 346878 h 3624606"/>
              <a:gd name="connsiteX104" fmla="*/ 513703 w 513703"/>
              <a:gd name="connsiteY104" fmla="*/ 422301 h 3624606"/>
              <a:gd name="connsiteX105" fmla="*/ 438280 w 513703"/>
              <a:gd name="connsiteY105" fmla="*/ 497724 h 3624606"/>
              <a:gd name="connsiteX106" fmla="*/ 362857 w 513703"/>
              <a:gd name="connsiteY106" fmla="*/ 422301 h 3624606"/>
              <a:gd name="connsiteX107" fmla="*/ 438280 w 513703"/>
              <a:gd name="connsiteY107" fmla="*/ 346878 h 3624606"/>
              <a:gd name="connsiteX108" fmla="*/ 75423 w 513703"/>
              <a:gd name="connsiteY108" fmla="*/ 1 h 3624606"/>
              <a:gd name="connsiteX109" fmla="*/ 150846 w 513703"/>
              <a:gd name="connsiteY109" fmla="*/ 75424 h 3624606"/>
              <a:gd name="connsiteX110" fmla="*/ 75423 w 513703"/>
              <a:gd name="connsiteY110" fmla="*/ 150847 h 3624606"/>
              <a:gd name="connsiteX111" fmla="*/ 0 w 513703"/>
              <a:gd name="connsiteY111" fmla="*/ 75424 h 3624606"/>
              <a:gd name="connsiteX112" fmla="*/ 75423 w 513703"/>
              <a:gd name="connsiteY112" fmla="*/ 1 h 3624606"/>
              <a:gd name="connsiteX113" fmla="*/ 438280 w 513703"/>
              <a:gd name="connsiteY113" fmla="*/ 0 h 3624606"/>
              <a:gd name="connsiteX114" fmla="*/ 513703 w 513703"/>
              <a:gd name="connsiteY114" fmla="*/ 75424 h 3624606"/>
              <a:gd name="connsiteX115" fmla="*/ 438280 w 513703"/>
              <a:gd name="connsiteY115" fmla="*/ 150847 h 3624606"/>
              <a:gd name="connsiteX116" fmla="*/ 362857 w 513703"/>
              <a:gd name="connsiteY116" fmla="*/ 75424 h 3624606"/>
              <a:gd name="connsiteX117" fmla="*/ 438280 w 513703"/>
              <a:gd name="connsiteY117" fmla="*/ 0 h 362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13703" h="3624606">
                <a:moveTo>
                  <a:pt x="438280" y="3473760"/>
                </a:moveTo>
                <a:cubicBezTo>
                  <a:pt x="479935" y="3473760"/>
                  <a:pt x="513703" y="3507528"/>
                  <a:pt x="513703" y="3549183"/>
                </a:cubicBezTo>
                <a:cubicBezTo>
                  <a:pt x="513703" y="3590838"/>
                  <a:pt x="479935" y="3624606"/>
                  <a:pt x="438280" y="3624606"/>
                </a:cubicBezTo>
                <a:cubicBezTo>
                  <a:pt x="396625" y="3624606"/>
                  <a:pt x="362857" y="3590838"/>
                  <a:pt x="362857" y="3549183"/>
                </a:cubicBezTo>
                <a:cubicBezTo>
                  <a:pt x="362857" y="3507528"/>
                  <a:pt x="396625" y="3473760"/>
                  <a:pt x="438280" y="3473760"/>
                </a:cubicBezTo>
                <a:close/>
                <a:moveTo>
                  <a:pt x="75423" y="3473760"/>
                </a:moveTo>
                <a:cubicBezTo>
                  <a:pt x="117078" y="3473760"/>
                  <a:pt x="150846" y="3507528"/>
                  <a:pt x="150846" y="3549183"/>
                </a:cubicBezTo>
                <a:cubicBezTo>
                  <a:pt x="150846" y="3590838"/>
                  <a:pt x="117078" y="3624606"/>
                  <a:pt x="75423" y="3624606"/>
                </a:cubicBezTo>
                <a:cubicBezTo>
                  <a:pt x="33768" y="3624606"/>
                  <a:pt x="0" y="3590838"/>
                  <a:pt x="0" y="3549183"/>
                </a:cubicBezTo>
                <a:cubicBezTo>
                  <a:pt x="0" y="3507528"/>
                  <a:pt x="33768" y="3473760"/>
                  <a:pt x="75423" y="3473760"/>
                </a:cubicBezTo>
                <a:close/>
                <a:moveTo>
                  <a:pt x="438280" y="3126882"/>
                </a:moveTo>
                <a:cubicBezTo>
                  <a:pt x="479935" y="3126882"/>
                  <a:pt x="513703" y="3160650"/>
                  <a:pt x="513703" y="3202305"/>
                </a:cubicBezTo>
                <a:cubicBezTo>
                  <a:pt x="513703" y="3243960"/>
                  <a:pt x="479935" y="3277728"/>
                  <a:pt x="438280" y="3277728"/>
                </a:cubicBezTo>
                <a:cubicBezTo>
                  <a:pt x="396625" y="3277728"/>
                  <a:pt x="362857" y="3243960"/>
                  <a:pt x="362857" y="3202305"/>
                </a:cubicBezTo>
                <a:cubicBezTo>
                  <a:pt x="362857" y="3160650"/>
                  <a:pt x="396625" y="3126882"/>
                  <a:pt x="438280" y="3126882"/>
                </a:cubicBezTo>
                <a:close/>
                <a:moveTo>
                  <a:pt x="75423" y="3126882"/>
                </a:moveTo>
                <a:cubicBezTo>
                  <a:pt x="117078" y="3126882"/>
                  <a:pt x="150846" y="3160650"/>
                  <a:pt x="150846" y="3202305"/>
                </a:cubicBezTo>
                <a:cubicBezTo>
                  <a:pt x="150846" y="3243960"/>
                  <a:pt x="117078" y="3277728"/>
                  <a:pt x="75423" y="3277728"/>
                </a:cubicBezTo>
                <a:cubicBezTo>
                  <a:pt x="33768" y="3277728"/>
                  <a:pt x="0" y="3243960"/>
                  <a:pt x="0" y="3202305"/>
                </a:cubicBezTo>
                <a:cubicBezTo>
                  <a:pt x="0" y="3160650"/>
                  <a:pt x="33768" y="3126882"/>
                  <a:pt x="75423" y="3126882"/>
                </a:cubicBezTo>
                <a:close/>
                <a:moveTo>
                  <a:pt x="438280" y="2780004"/>
                </a:moveTo>
                <a:cubicBezTo>
                  <a:pt x="479935" y="2780004"/>
                  <a:pt x="513703" y="2813772"/>
                  <a:pt x="513703" y="2855427"/>
                </a:cubicBezTo>
                <a:cubicBezTo>
                  <a:pt x="513703" y="2897082"/>
                  <a:pt x="479935" y="2930850"/>
                  <a:pt x="438280" y="2930850"/>
                </a:cubicBezTo>
                <a:cubicBezTo>
                  <a:pt x="396625" y="2930850"/>
                  <a:pt x="362857" y="2897082"/>
                  <a:pt x="362857" y="2855427"/>
                </a:cubicBezTo>
                <a:cubicBezTo>
                  <a:pt x="362857" y="2813772"/>
                  <a:pt x="396625" y="2780004"/>
                  <a:pt x="438280" y="2780004"/>
                </a:cubicBezTo>
                <a:close/>
                <a:moveTo>
                  <a:pt x="75423" y="2780004"/>
                </a:moveTo>
                <a:cubicBezTo>
                  <a:pt x="117078" y="2780004"/>
                  <a:pt x="150846" y="2813772"/>
                  <a:pt x="150846" y="2855427"/>
                </a:cubicBezTo>
                <a:cubicBezTo>
                  <a:pt x="150846" y="2897082"/>
                  <a:pt x="117078" y="2930850"/>
                  <a:pt x="75423" y="2930850"/>
                </a:cubicBezTo>
                <a:cubicBezTo>
                  <a:pt x="33768" y="2930850"/>
                  <a:pt x="0" y="2897082"/>
                  <a:pt x="0" y="2855427"/>
                </a:cubicBezTo>
                <a:cubicBezTo>
                  <a:pt x="0" y="2813772"/>
                  <a:pt x="33768" y="2780004"/>
                  <a:pt x="75423" y="2780004"/>
                </a:cubicBezTo>
                <a:close/>
                <a:moveTo>
                  <a:pt x="438280" y="2433126"/>
                </a:moveTo>
                <a:cubicBezTo>
                  <a:pt x="479935" y="2433126"/>
                  <a:pt x="513703" y="2466894"/>
                  <a:pt x="513703" y="2508549"/>
                </a:cubicBezTo>
                <a:cubicBezTo>
                  <a:pt x="513703" y="2550204"/>
                  <a:pt x="479935" y="2583972"/>
                  <a:pt x="438280" y="2583972"/>
                </a:cubicBezTo>
                <a:cubicBezTo>
                  <a:pt x="396625" y="2583972"/>
                  <a:pt x="362857" y="2550204"/>
                  <a:pt x="362857" y="2508549"/>
                </a:cubicBezTo>
                <a:cubicBezTo>
                  <a:pt x="362857" y="2466894"/>
                  <a:pt x="396625" y="2433126"/>
                  <a:pt x="438280" y="2433126"/>
                </a:cubicBezTo>
                <a:close/>
                <a:moveTo>
                  <a:pt x="75423" y="2433126"/>
                </a:moveTo>
                <a:cubicBezTo>
                  <a:pt x="117078" y="2433126"/>
                  <a:pt x="150846" y="2466894"/>
                  <a:pt x="150846" y="2508549"/>
                </a:cubicBezTo>
                <a:cubicBezTo>
                  <a:pt x="150846" y="2550204"/>
                  <a:pt x="117078" y="2583972"/>
                  <a:pt x="75423" y="2583972"/>
                </a:cubicBezTo>
                <a:cubicBezTo>
                  <a:pt x="33768" y="2583972"/>
                  <a:pt x="0" y="2550204"/>
                  <a:pt x="0" y="2508549"/>
                </a:cubicBezTo>
                <a:cubicBezTo>
                  <a:pt x="0" y="2466894"/>
                  <a:pt x="33768" y="2433126"/>
                  <a:pt x="75423" y="2433126"/>
                </a:cubicBezTo>
                <a:close/>
                <a:moveTo>
                  <a:pt x="438280" y="2086248"/>
                </a:moveTo>
                <a:cubicBezTo>
                  <a:pt x="479935" y="2086248"/>
                  <a:pt x="513703" y="2120016"/>
                  <a:pt x="513703" y="2161671"/>
                </a:cubicBezTo>
                <a:cubicBezTo>
                  <a:pt x="513703" y="2203326"/>
                  <a:pt x="479935" y="2237094"/>
                  <a:pt x="438280" y="2237094"/>
                </a:cubicBezTo>
                <a:cubicBezTo>
                  <a:pt x="396625" y="2237094"/>
                  <a:pt x="362857" y="2203326"/>
                  <a:pt x="362857" y="2161671"/>
                </a:cubicBezTo>
                <a:cubicBezTo>
                  <a:pt x="362857" y="2120016"/>
                  <a:pt x="396625" y="2086248"/>
                  <a:pt x="438280" y="2086248"/>
                </a:cubicBezTo>
                <a:close/>
                <a:moveTo>
                  <a:pt x="75423" y="2086248"/>
                </a:moveTo>
                <a:cubicBezTo>
                  <a:pt x="117078" y="2086248"/>
                  <a:pt x="150846" y="2120016"/>
                  <a:pt x="150846" y="2161671"/>
                </a:cubicBezTo>
                <a:cubicBezTo>
                  <a:pt x="150846" y="2203326"/>
                  <a:pt x="117078" y="2237094"/>
                  <a:pt x="75423" y="2237094"/>
                </a:cubicBezTo>
                <a:cubicBezTo>
                  <a:pt x="33768" y="2237094"/>
                  <a:pt x="0" y="2203326"/>
                  <a:pt x="0" y="2161671"/>
                </a:cubicBezTo>
                <a:cubicBezTo>
                  <a:pt x="0" y="2120016"/>
                  <a:pt x="33768" y="2086248"/>
                  <a:pt x="75423" y="2086248"/>
                </a:cubicBezTo>
                <a:close/>
                <a:moveTo>
                  <a:pt x="438280" y="1734390"/>
                </a:moveTo>
                <a:cubicBezTo>
                  <a:pt x="479935" y="1734390"/>
                  <a:pt x="513703" y="1768158"/>
                  <a:pt x="513703" y="1809813"/>
                </a:cubicBezTo>
                <a:lnTo>
                  <a:pt x="513200" y="1812303"/>
                </a:lnTo>
                <a:lnTo>
                  <a:pt x="513703" y="1814793"/>
                </a:lnTo>
                <a:cubicBezTo>
                  <a:pt x="513703" y="1856448"/>
                  <a:pt x="479935" y="1890216"/>
                  <a:pt x="438280" y="1890216"/>
                </a:cubicBezTo>
                <a:cubicBezTo>
                  <a:pt x="396625" y="1890216"/>
                  <a:pt x="362857" y="1856448"/>
                  <a:pt x="362857" y="1814793"/>
                </a:cubicBezTo>
                <a:lnTo>
                  <a:pt x="363360" y="1812303"/>
                </a:lnTo>
                <a:lnTo>
                  <a:pt x="362857" y="1809813"/>
                </a:lnTo>
                <a:cubicBezTo>
                  <a:pt x="362857" y="1768158"/>
                  <a:pt x="396625" y="1734390"/>
                  <a:pt x="438280" y="1734390"/>
                </a:cubicBezTo>
                <a:close/>
                <a:moveTo>
                  <a:pt x="75423" y="1734390"/>
                </a:moveTo>
                <a:cubicBezTo>
                  <a:pt x="117078" y="1734390"/>
                  <a:pt x="150846" y="1768158"/>
                  <a:pt x="150846" y="1809813"/>
                </a:cubicBezTo>
                <a:lnTo>
                  <a:pt x="150343" y="1812303"/>
                </a:lnTo>
                <a:lnTo>
                  <a:pt x="150846" y="1814793"/>
                </a:lnTo>
                <a:cubicBezTo>
                  <a:pt x="150846" y="1856448"/>
                  <a:pt x="117078" y="1890216"/>
                  <a:pt x="75423" y="1890216"/>
                </a:cubicBezTo>
                <a:cubicBezTo>
                  <a:pt x="33768" y="1890216"/>
                  <a:pt x="0" y="1856448"/>
                  <a:pt x="0" y="1814793"/>
                </a:cubicBezTo>
                <a:lnTo>
                  <a:pt x="503" y="1812303"/>
                </a:lnTo>
                <a:lnTo>
                  <a:pt x="0" y="1809813"/>
                </a:lnTo>
                <a:cubicBezTo>
                  <a:pt x="0" y="1768158"/>
                  <a:pt x="33768" y="1734390"/>
                  <a:pt x="75423" y="1734390"/>
                </a:cubicBezTo>
                <a:close/>
                <a:moveTo>
                  <a:pt x="438280" y="1387512"/>
                </a:moveTo>
                <a:cubicBezTo>
                  <a:pt x="479935" y="1387512"/>
                  <a:pt x="513703" y="1421280"/>
                  <a:pt x="513703" y="1462935"/>
                </a:cubicBezTo>
                <a:cubicBezTo>
                  <a:pt x="513703" y="1504590"/>
                  <a:pt x="479935" y="1538358"/>
                  <a:pt x="438280" y="1538358"/>
                </a:cubicBezTo>
                <a:cubicBezTo>
                  <a:pt x="396625" y="1538358"/>
                  <a:pt x="362857" y="1504590"/>
                  <a:pt x="362857" y="1462935"/>
                </a:cubicBezTo>
                <a:cubicBezTo>
                  <a:pt x="362857" y="1421280"/>
                  <a:pt x="396625" y="1387512"/>
                  <a:pt x="438280" y="1387512"/>
                </a:cubicBezTo>
                <a:close/>
                <a:moveTo>
                  <a:pt x="75423" y="1387512"/>
                </a:moveTo>
                <a:cubicBezTo>
                  <a:pt x="117078" y="1387512"/>
                  <a:pt x="150846" y="1421280"/>
                  <a:pt x="150846" y="1462935"/>
                </a:cubicBezTo>
                <a:cubicBezTo>
                  <a:pt x="150846" y="1504590"/>
                  <a:pt x="117078" y="1538358"/>
                  <a:pt x="75423" y="1538358"/>
                </a:cubicBezTo>
                <a:cubicBezTo>
                  <a:pt x="33768" y="1538358"/>
                  <a:pt x="0" y="1504590"/>
                  <a:pt x="0" y="1462935"/>
                </a:cubicBezTo>
                <a:cubicBezTo>
                  <a:pt x="0" y="1421280"/>
                  <a:pt x="33768" y="1387512"/>
                  <a:pt x="75423" y="1387512"/>
                </a:cubicBezTo>
                <a:close/>
                <a:moveTo>
                  <a:pt x="75423" y="1040634"/>
                </a:moveTo>
                <a:cubicBezTo>
                  <a:pt x="117078" y="1040634"/>
                  <a:pt x="150846" y="1074403"/>
                  <a:pt x="150846" y="1116057"/>
                </a:cubicBezTo>
                <a:cubicBezTo>
                  <a:pt x="150846" y="1157713"/>
                  <a:pt x="117078" y="1191480"/>
                  <a:pt x="75423" y="1191480"/>
                </a:cubicBezTo>
                <a:cubicBezTo>
                  <a:pt x="33768" y="1191480"/>
                  <a:pt x="0" y="1157713"/>
                  <a:pt x="0" y="1116057"/>
                </a:cubicBezTo>
                <a:cubicBezTo>
                  <a:pt x="0" y="1074403"/>
                  <a:pt x="33768" y="1040634"/>
                  <a:pt x="75423" y="1040634"/>
                </a:cubicBezTo>
                <a:close/>
                <a:moveTo>
                  <a:pt x="438280" y="1040634"/>
                </a:moveTo>
                <a:cubicBezTo>
                  <a:pt x="479935" y="1040634"/>
                  <a:pt x="513703" y="1074402"/>
                  <a:pt x="513703" y="1116057"/>
                </a:cubicBezTo>
                <a:cubicBezTo>
                  <a:pt x="513703" y="1157712"/>
                  <a:pt x="479935" y="1191480"/>
                  <a:pt x="438280" y="1191480"/>
                </a:cubicBezTo>
                <a:cubicBezTo>
                  <a:pt x="396625" y="1191480"/>
                  <a:pt x="362857" y="1157712"/>
                  <a:pt x="362857" y="1116057"/>
                </a:cubicBezTo>
                <a:cubicBezTo>
                  <a:pt x="362857" y="1074402"/>
                  <a:pt x="396625" y="1040634"/>
                  <a:pt x="438280" y="1040634"/>
                </a:cubicBezTo>
                <a:close/>
                <a:moveTo>
                  <a:pt x="438280" y="693756"/>
                </a:moveTo>
                <a:cubicBezTo>
                  <a:pt x="479935" y="693756"/>
                  <a:pt x="513703" y="727524"/>
                  <a:pt x="513703" y="769179"/>
                </a:cubicBezTo>
                <a:cubicBezTo>
                  <a:pt x="513703" y="810834"/>
                  <a:pt x="479935" y="844602"/>
                  <a:pt x="438280" y="844602"/>
                </a:cubicBezTo>
                <a:cubicBezTo>
                  <a:pt x="396625" y="844602"/>
                  <a:pt x="362857" y="810834"/>
                  <a:pt x="362857" y="769179"/>
                </a:cubicBezTo>
                <a:cubicBezTo>
                  <a:pt x="362857" y="727524"/>
                  <a:pt x="396625" y="693756"/>
                  <a:pt x="438280" y="693756"/>
                </a:cubicBezTo>
                <a:close/>
                <a:moveTo>
                  <a:pt x="75423" y="693756"/>
                </a:moveTo>
                <a:cubicBezTo>
                  <a:pt x="117078" y="693756"/>
                  <a:pt x="150846" y="727525"/>
                  <a:pt x="150846" y="769179"/>
                </a:cubicBezTo>
                <a:cubicBezTo>
                  <a:pt x="150846" y="810834"/>
                  <a:pt x="117078" y="844602"/>
                  <a:pt x="75423" y="844602"/>
                </a:cubicBezTo>
                <a:cubicBezTo>
                  <a:pt x="33768" y="844602"/>
                  <a:pt x="0" y="810834"/>
                  <a:pt x="0" y="769179"/>
                </a:cubicBezTo>
                <a:cubicBezTo>
                  <a:pt x="0" y="727525"/>
                  <a:pt x="33768" y="693756"/>
                  <a:pt x="75423" y="693756"/>
                </a:cubicBezTo>
                <a:close/>
                <a:moveTo>
                  <a:pt x="75423" y="346879"/>
                </a:moveTo>
                <a:cubicBezTo>
                  <a:pt x="117078" y="346879"/>
                  <a:pt x="150846" y="380647"/>
                  <a:pt x="150846" y="422302"/>
                </a:cubicBezTo>
                <a:cubicBezTo>
                  <a:pt x="150846" y="463957"/>
                  <a:pt x="117078" y="497724"/>
                  <a:pt x="75423" y="497724"/>
                </a:cubicBezTo>
                <a:cubicBezTo>
                  <a:pt x="33768" y="497724"/>
                  <a:pt x="0" y="463957"/>
                  <a:pt x="0" y="422302"/>
                </a:cubicBezTo>
                <a:cubicBezTo>
                  <a:pt x="0" y="380647"/>
                  <a:pt x="33768" y="346879"/>
                  <a:pt x="75423" y="346879"/>
                </a:cubicBezTo>
                <a:close/>
                <a:moveTo>
                  <a:pt x="438280" y="346878"/>
                </a:moveTo>
                <a:cubicBezTo>
                  <a:pt x="479935" y="346878"/>
                  <a:pt x="513703" y="380646"/>
                  <a:pt x="513703" y="422301"/>
                </a:cubicBezTo>
                <a:cubicBezTo>
                  <a:pt x="513703" y="463956"/>
                  <a:pt x="479935" y="497724"/>
                  <a:pt x="438280" y="497724"/>
                </a:cubicBezTo>
                <a:cubicBezTo>
                  <a:pt x="396625" y="497724"/>
                  <a:pt x="362857" y="463956"/>
                  <a:pt x="362857" y="422301"/>
                </a:cubicBezTo>
                <a:cubicBezTo>
                  <a:pt x="362857" y="380646"/>
                  <a:pt x="396625" y="346878"/>
                  <a:pt x="438280" y="346878"/>
                </a:cubicBezTo>
                <a:close/>
                <a:moveTo>
                  <a:pt x="75423" y="1"/>
                </a:moveTo>
                <a:cubicBezTo>
                  <a:pt x="117078" y="1"/>
                  <a:pt x="150846" y="33769"/>
                  <a:pt x="150846" y="75424"/>
                </a:cubicBezTo>
                <a:cubicBezTo>
                  <a:pt x="150846" y="117079"/>
                  <a:pt x="117078" y="150847"/>
                  <a:pt x="75423" y="150847"/>
                </a:cubicBezTo>
                <a:cubicBezTo>
                  <a:pt x="33768" y="150847"/>
                  <a:pt x="0" y="117079"/>
                  <a:pt x="0" y="75424"/>
                </a:cubicBezTo>
                <a:cubicBezTo>
                  <a:pt x="0" y="33769"/>
                  <a:pt x="33768" y="1"/>
                  <a:pt x="75423" y="1"/>
                </a:cubicBezTo>
                <a:close/>
                <a:moveTo>
                  <a:pt x="438280" y="0"/>
                </a:moveTo>
                <a:cubicBezTo>
                  <a:pt x="479935" y="0"/>
                  <a:pt x="513703" y="33769"/>
                  <a:pt x="513703" y="75424"/>
                </a:cubicBezTo>
                <a:cubicBezTo>
                  <a:pt x="513703" y="117079"/>
                  <a:pt x="479935" y="150847"/>
                  <a:pt x="438280" y="150847"/>
                </a:cubicBezTo>
                <a:cubicBezTo>
                  <a:pt x="396625" y="150847"/>
                  <a:pt x="362857" y="117079"/>
                  <a:pt x="362857" y="75424"/>
                </a:cubicBezTo>
                <a:cubicBezTo>
                  <a:pt x="362857" y="33769"/>
                  <a:pt x="396625" y="0"/>
                  <a:pt x="438280" y="0"/>
                </a:cubicBezTo>
                <a:close/>
              </a:path>
            </a:pathLst>
          </a:custGeom>
          <a:gradFill>
            <a:gsLst>
              <a:gs pos="74000">
                <a:schemeClr val="accent2">
                  <a:alpha val="70000"/>
                </a:schemeClr>
              </a:gs>
              <a:gs pos="0">
                <a:schemeClr val="accent4">
                  <a:alpha val="7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6" y="488949"/>
            <a:ext cx="631826" cy="63182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243012" y="589418"/>
            <a:ext cx="46987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sym typeface="+mn-ea"/>
              </a:rPr>
              <a:t>经典教材《计算机操作系统》</a:t>
            </a:r>
            <a:r>
              <a:rPr lang="zh-CN" altLang="en-US" sz="2200" b="1" dirty="0">
                <a:solidFill>
                  <a:schemeClr val="accent2"/>
                </a:solidFill>
                <a:sym typeface="+mn-ea"/>
              </a:rPr>
              <a:t>最新版</a:t>
            </a:r>
            <a:endParaRPr lang="zh-CN" altLang="en-US" sz="2200" b="1" dirty="0">
              <a:solidFill>
                <a:schemeClr val="accent2"/>
              </a:solidFill>
            </a:endParaRPr>
          </a:p>
        </p:txBody>
      </p:sp>
      <p:sp>
        <p:nvSpPr>
          <p:cNvPr id="17" name="矩形: 圆角 21"/>
          <p:cNvSpPr/>
          <p:nvPr/>
        </p:nvSpPr>
        <p:spPr>
          <a:xfrm>
            <a:off x="800099" y="4579447"/>
            <a:ext cx="4235540" cy="459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主讲教师：李玮玮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84121" y="5993053"/>
            <a:ext cx="2074491" cy="4317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5100" y="844791"/>
            <a:ext cx="3007096" cy="42615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7.1.3 I/O</a:t>
            </a:r>
            <a:r>
              <a:rPr lang="zh-CN" altLang="en-US" sz="2800" b="1" dirty="0">
                <a:solidFill>
                  <a:schemeClr val="bg1"/>
                </a:solidFill>
              </a:rPr>
              <a:t>系统接口</a:t>
            </a:r>
            <a:r>
              <a:rPr lang="en-US" altLang="zh-CN" sz="2800" b="1" dirty="0">
                <a:solidFill>
                  <a:schemeClr val="bg1"/>
                </a:solidFill>
              </a:rPr>
              <a:t>(2)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2043" y="1084017"/>
            <a:ext cx="10850563" cy="7073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+mn-ea"/>
              </a:rPr>
              <a:t>流设备</a:t>
            </a:r>
            <a:r>
              <a:rPr lang="en-US" altLang="zh-CN" sz="2400" dirty="0">
                <a:latin typeface="+mn-ea"/>
              </a:rPr>
              <a:t>(</a:t>
            </a:r>
            <a:r>
              <a:rPr lang="zh-CN" altLang="en-US" sz="2400" dirty="0">
                <a:latin typeface="+mn-ea"/>
              </a:rPr>
              <a:t>字符设备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>
                <a:latin typeface="+mn-ea"/>
              </a:rPr>
              <a:t>接口</a:t>
            </a:r>
          </a:p>
        </p:txBody>
      </p:sp>
      <p:sp>
        <p:nvSpPr>
          <p:cNvPr id="4" name="îśḻiďé"/>
          <p:cNvSpPr/>
          <p:nvPr/>
        </p:nvSpPr>
        <p:spPr bwMode="auto">
          <a:xfrm>
            <a:off x="669925" y="1850247"/>
            <a:ext cx="846430" cy="8464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/>
          </a:p>
        </p:txBody>
      </p:sp>
      <p:sp>
        <p:nvSpPr>
          <p:cNvPr id="5" name="išľiďe"/>
          <p:cNvSpPr/>
          <p:nvPr/>
        </p:nvSpPr>
        <p:spPr bwMode="auto">
          <a:xfrm>
            <a:off x="669925" y="3227639"/>
            <a:ext cx="847397" cy="8464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/>
          </a:p>
        </p:txBody>
      </p:sp>
      <p:sp>
        <p:nvSpPr>
          <p:cNvPr id="6" name="íśľîḋé"/>
          <p:cNvSpPr/>
          <p:nvPr/>
        </p:nvSpPr>
        <p:spPr bwMode="auto">
          <a:xfrm>
            <a:off x="669925" y="5187159"/>
            <a:ext cx="846430" cy="8473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/>
          </a:p>
        </p:txBody>
      </p:sp>
      <p:sp>
        <p:nvSpPr>
          <p:cNvPr id="7" name="ïṡḷidè"/>
          <p:cNvSpPr/>
          <p:nvPr/>
        </p:nvSpPr>
        <p:spPr bwMode="auto">
          <a:xfrm>
            <a:off x="902166" y="3494752"/>
            <a:ext cx="344710" cy="344189"/>
          </a:xfrm>
          <a:custGeom>
            <a:avLst/>
            <a:gdLst>
              <a:gd name="connsiteX0" fmla="*/ 106370 w 607639"/>
              <a:gd name="connsiteY0" fmla="*/ 436610 h 606722"/>
              <a:gd name="connsiteX1" fmla="*/ 61329 w 607639"/>
              <a:gd name="connsiteY1" fmla="*/ 480515 h 606722"/>
              <a:gd name="connsiteX2" fmla="*/ 126397 w 607639"/>
              <a:gd name="connsiteY2" fmla="*/ 545485 h 606722"/>
              <a:gd name="connsiteX3" fmla="*/ 170369 w 607639"/>
              <a:gd name="connsiteY3" fmla="*/ 500513 h 606722"/>
              <a:gd name="connsiteX4" fmla="*/ 455714 w 607639"/>
              <a:gd name="connsiteY4" fmla="*/ 404481 h 606722"/>
              <a:gd name="connsiteX5" fmla="*/ 531614 w 607639"/>
              <a:gd name="connsiteY5" fmla="*/ 404481 h 606722"/>
              <a:gd name="connsiteX6" fmla="*/ 531703 w 607639"/>
              <a:gd name="connsiteY6" fmla="*/ 404481 h 606722"/>
              <a:gd name="connsiteX7" fmla="*/ 531792 w 607639"/>
              <a:gd name="connsiteY7" fmla="*/ 404481 h 606722"/>
              <a:gd name="connsiteX8" fmla="*/ 548075 w 607639"/>
              <a:gd name="connsiteY8" fmla="*/ 410525 h 606722"/>
              <a:gd name="connsiteX9" fmla="*/ 551456 w 607639"/>
              <a:gd name="connsiteY9" fmla="*/ 413991 h 606722"/>
              <a:gd name="connsiteX10" fmla="*/ 556973 w 607639"/>
              <a:gd name="connsiteY10" fmla="*/ 429012 h 606722"/>
              <a:gd name="connsiteX11" fmla="*/ 556973 w 607639"/>
              <a:gd name="connsiteY11" fmla="*/ 429811 h 606722"/>
              <a:gd name="connsiteX12" fmla="*/ 556973 w 607639"/>
              <a:gd name="connsiteY12" fmla="*/ 505625 h 606722"/>
              <a:gd name="connsiteX13" fmla="*/ 531614 w 607639"/>
              <a:gd name="connsiteY13" fmla="*/ 530867 h 606722"/>
              <a:gd name="connsiteX14" fmla="*/ 506343 w 607639"/>
              <a:gd name="connsiteY14" fmla="*/ 505625 h 606722"/>
              <a:gd name="connsiteX15" fmla="*/ 476001 w 607639"/>
              <a:gd name="connsiteY15" fmla="*/ 546065 h 606722"/>
              <a:gd name="connsiteX16" fmla="*/ 455714 w 607639"/>
              <a:gd name="connsiteY16" fmla="*/ 556197 h 606722"/>
              <a:gd name="connsiteX17" fmla="*/ 440498 w 607639"/>
              <a:gd name="connsiteY17" fmla="*/ 551131 h 606722"/>
              <a:gd name="connsiteX18" fmla="*/ 435515 w 607639"/>
              <a:gd name="connsiteY18" fmla="*/ 515757 h 606722"/>
              <a:gd name="connsiteX19" fmla="*/ 481073 w 607639"/>
              <a:gd name="connsiteY19" fmla="*/ 455053 h 606722"/>
              <a:gd name="connsiteX20" fmla="*/ 455714 w 607639"/>
              <a:gd name="connsiteY20" fmla="*/ 455053 h 606722"/>
              <a:gd name="connsiteX21" fmla="*/ 430443 w 607639"/>
              <a:gd name="connsiteY21" fmla="*/ 429811 h 606722"/>
              <a:gd name="connsiteX22" fmla="*/ 455714 w 607639"/>
              <a:gd name="connsiteY22" fmla="*/ 404481 h 606722"/>
              <a:gd name="connsiteX23" fmla="*/ 157786 w 607639"/>
              <a:gd name="connsiteY23" fmla="*/ 282117 h 606722"/>
              <a:gd name="connsiteX24" fmla="*/ 175710 w 607639"/>
              <a:gd name="connsiteY24" fmla="*/ 289516 h 606722"/>
              <a:gd name="connsiteX25" fmla="*/ 317685 w 607639"/>
              <a:gd name="connsiteY25" fmla="*/ 431277 h 606722"/>
              <a:gd name="connsiteX26" fmla="*/ 317685 w 607639"/>
              <a:gd name="connsiteY26" fmla="*/ 467006 h 606722"/>
              <a:gd name="connsiteX27" fmla="*/ 245229 w 607639"/>
              <a:gd name="connsiteY27" fmla="*/ 539441 h 606722"/>
              <a:gd name="connsiteX28" fmla="*/ 227248 w 607639"/>
              <a:gd name="connsiteY28" fmla="*/ 546818 h 606722"/>
              <a:gd name="connsiteX29" fmla="*/ 209357 w 607639"/>
              <a:gd name="connsiteY29" fmla="*/ 539441 h 606722"/>
              <a:gd name="connsiteX30" fmla="*/ 206241 w 607639"/>
              <a:gd name="connsiteY30" fmla="*/ 536242 h 606722"/>
              <a:gd name="connsiteX31" fmla="*/ 144734 w 607639"/>
              <a:gd name="connsiteY31" fmla="*/ 599079 h 606722"/>
              <a:gd name="connsiteX32" fmla="*/ 126753 w 607639"/>
              <a:gd name="connsiteY32" fmla="*/ 606722 h 606722"/>
              <a:gd name="connsiteX33" fmla="*/ 126575 w 607639"/>
              <a:gd name="connsiteY33" fmla="*/ 606722 h 606722"/>
              <a:gd name="connsiteX34" fmla="*/ 108684 w 607639"/>
              <a:gd name="connsiteY34" fmla="*/ 599256 h 606722"/>
              <a:gd name="connsiteX35" fmla="*/ 7388 w 607639"/>
              <a:gd name="connsiteY35" fmla="*/ 498113 h 606722"/>
              <a:gd name="connsiteX36" fmla="*/ 0 w 607639"/>
              <a:gd name="connsiteY36" fmla="*/ 480160 h 606722"/>
              <a:gd name="connsiteX37" fmla="*/ 7655 w 607639"/>
              <a:gd name="connsiteY37" fmla="*/ 462206 h 606722"/>
              <a:gd name="connsiteX38" fmla="*/ 70587 w 607639"/>
              <a:gd name="connsiteY38" fmla="*/ 400792 h 606722"/>
              <a:gd name="connsiteX39" fmla="*/ 67382 w 607639"/>
              <a:gd name="connsiteY39" fmla="*/ 397681 h 606722"/>
              <a:gd name="connsiteX40" fmla="*/ 59994 w 607639"/>
              <a:gd name="connsiteY40" fmla="*/ 379728 h 606722"/>
              <a:gd name="connsiteX41" fmla="*/ 67382 w 607639"/>
              <a:gd name="connsiteY41" fmla="*/ 361863 h 606722"/>
              <a:gd name="connsiteX42" fmla="*/ 139927 w 607639"/>
              <a:gd name="connsiteY42" fmla="*/ 289516 h 606722"/>
              <a:gd name="connsiteX43" fmla="*/ 157786 w 607639"/>
              <a:gd name="connsiteY43" fmla="*/ 282117 h 606722"/>
              <a:gd name="connsiteX44" fmla="*/ 363724 w 607639"/>
              <a:gd name="connsiteY44" fmla="*/ 101159 h 606722"/>
              <a:gd name="connsiteX45" fmla="*/ 353254 w 607639"/>
              <a:gd name="connsiteY45" fmla="*/ 105492 h 606722"/>
              <a:gd name="connsiteX46" fmla="*/ 320945 w 607639"/>
              <a:gd name="connsiteY46" fmla="*/ 137752 h 606722"/>
              <a:gd name="connsiteX47" fmla="*/ 323793 w 607639"/>
              <a:gd name="connsiteY47" fmla="*/ 139974 h 606722"/>
              <a:gd name="connsiteX48" fmla="*/ 335898 w 607639"/>
              <a:gd name="connsiteY48" fmla="*/ 148417 h 606722"/>
              <a:gd name="connsiteX49" fmla="*/ 341149 w 607639"/>
              <a:gd name="connsiteY49" fmla="*/ 151794 h 606722"/>
              <a:gd name="connsiteX50" fmla="*/ 359930 w 607639"/>
              <a:gd name="connsiteY50" fmla="*/ 162459 h 606722"/>
              <a:gd name="connsiteX51" fmla="*/ 408439 w 607639"/>
              <a:gd name="connsiteY51" fmla="*/ 198897 h 606722"/>
              <a:gd name="connsiteX52" fmla="*/ 444933 w 607639"/>
              <a:gd name="connsiteY52" fmla="*/ 247243 h 606722"/>
              <a:gd name="connsiteX53" fmla="*/ 455614 w 607639"/>
              <a:gd name="connsiteY53" fmla="*/ 266084 h 606722"/>
              <a:gd name="connsiteX54" fmla="*/ 458907 w 607639"/>
              <a:gd name="connsiteY54" fmla="*/ 271239 h 606722"/>
              <a:gd name="connsiteX55" fmla="*/ 467452 w 607639"/>
              <a:gd name="connsiteY55" fmla="*/ 283326 h 606722"/>
              <a:gd name="connsiteX56" fmla="*/ 469677 w 607639"/>
              <a:gd name="connsiteY56" fmla="*/ 286258 h 606722"/>
              <a:gd name="connsiteX57" fmla="*/ 501987 w 607639"/>
              <a:gd name="connsiteY57" fmla="*/ 253998 h 606722"/>
              <a:gd name="connsiteX58" fmla="*/ 501987 w 607639"/>
              <a:gd name="connsiteY58" fmla="*/ 233024 h 606722"/>
              <a:gd name="connsiteX59" fmla="*/ 374260 w 607639"/>
              <a:gd name="connsiteY59" fmla="*/ 105492 h 606722"/>
              <a:gd name="connsiteX60" fmla="*/ 363724 w 607639"/>
              <a:gd name="connsiteY60" fmla="*/ 101159 h 606722"/>
              <a:gd name="connsiteX61" fmla="*/ 177209 w 607639"/>
              <a:gd name="connsiteY61" fmla="*/ 50521 h 606722"/>
              <a:gd name="connsiteX62" fmla="*/ 195096 w 607639"/>
              <a:gd name="connsiteY62" fmla="*/ 57919 h 606722"/>
              <a:gd name="connsiteX63" fmla="*/ 195096 w 607639"/>
              <a:gd name="connsiteY63" fmla="*/ 93644 h 606722"/>
              <a:gd name="connsiteX64" fmla="*/ 137075 w 607639"/>
              <a:gd name="connsiteY64" fmla="*/ 151675 h 606722"/>
              <a:gd name="connsiteX65" fmla="*/ 151936 w 607639"/>
              <a:gd name="connsiteY65" fmla="*/ 151675 h 606722"/>
              <a:gd name="connsiteX66" fmla="*/ 177209 w 607639"/>
              <a:gd name="connsiteY66" fmla="*/ 176914 h 606722"/>
              <a:gd name="connsiteX67" fmla="*/ 151936 w 607639"/>
              <a:gd name="connsiteY67" fmla="*/ 202241 h 606722"/>
              <a:gd name="connsiteX68" fmla="*/ 75939 w 607639"/>
              <a:gd name="connsiteY68" fmla="*/ 202241 h 606722"/>
              <a:gd name="connsiteX69" fmla="*/ 59387 w 607639"/>
              <a:gd name="connsiteY69" fmla="*/ 196020 h 606722"/>
              <a:gd name="connsiteX70" fmla="*/ 55916 w 607639"/>
              <a:gd name="connsiteY70" fmla="*/ 192288 h 606722"/>
              <a:gd name="connsiteX71" fmla="*/ 50755 w 607639"/>
              <a:gd name="connsiteY71" fmla="*/ 178691 h 606722"/>
              <a:gd name="connsiteX72" fmla="*/ 50666 w 607639"/>
              <a:gd name="connsiteY72" fmla="*/ 176736 h 606722"/>
              <a:gd name="connsiteX73" fmla="*/ 50666 w 607639"/>
              <a:gd name="connsiteY73" fmla="*/ 101109 h 606722"/>
              <a:gd name="connsiteX74" fmla="*/ 75939 w 607639"/>
              <a:gd name="connsiteY74" fmla="*/ 75782 h 606722"/>
              <a:gd name="connsiteX75" fmla="*/ 101301 w 607639"/>
              <a:gd name="connsiteY75" fmla="*/ 101109 h 606722"/>
              <a:gd name="connsiteX76" fmla="*/ 101301 w 607639"/>
              <a:gd name="connsiteY76" fmla="*/ 115861 h 606722"/>
              <a:gd name="connsiteX77" fmla="*/ 159322 w 607639"/>
              <a:gd name="connsiteY77" fmla="*/ 57919 h 606722"/>
              <a:gd name="connsiteX78" fmla="*/ 177209 w 607639"/>
              <a:gd name="connsiteY78" fmla="*/ 50521 h 606722"/>
              <a:gd name="connsiteX79" fmla="*/ 480892 w 607639"/>
              <a:gd name="connsiteY79" fmla="*/ 0 h 606722"/>
              <a:gd name="connsiteX80" fmla="*/ 498960 w 607639"/>
              <a:gd name="connsiteY80" fmla="*/ 7376 h 606722"/>
              <a:gd name="connsiteX81" fmla="*/ 600162 w 607639"/>
              <a:gd name="connsiteY81" fmla="*/ 108513 h 606722"/>
              <a:gd name="connsiteX82" fmla="*/ 607639 w 607639"/>
              <a:gd name="connsiteY82" fmla="*/ 126554 h 606722"/>
              <a:gd name="connsiteX83" fmla="*/ 599984 w 607639"/>
              <a:gd name="connsiteY83" fmla="*/ 144507 h 606722"/>
              <a:gd name="connsiteX84" fmla="*/ 541417 w 607639"/>
              <a:gd name="connsiteY84" fmla="*/ 201741 h 606722"/>
              <a:gd name="connsiteX85" fmla="*/ 537768 w 607639"/>
              <a:gd name="connsiteY85" fmla="*/ 289724 h 606722"/>
              <a:gd name="connsiteX86" fmla="*/ 486499 w 607639"/>
              <a:gd name="connsiteY86" fmla="*/ 340915 h 606722"/>
              <a:gd name="connsiteX87" fmla="*/ 484719 w 607639"/>
              <a:gd name="connsiteY87" fmla="*/ 342159 h 606722"/>
              <a:gd name="connsiteX88" fmla="*/ 480002 w 607639"/>
              <a:gd name="connsiteY88" fmla="*/ 345270 h 606722"/>
              <a:gd name="connsiteX89" fmla="*/ 476530 w 607639"/>
              <a:gd name="connsiteY89" fmla="*/ 346869 h 606722"/>
              <a:gd name="connsiteX90" fmla="*/ 471190 w 607639"/>
              <a:gd name="connsiteY90" fmla="*/ 347847 h 606722"/>
              <a:gd name="connsiteX91" fmla="*/ 468609 w 607639"/>
              <a:gd name="connsiteY91" fmla="*/ 348380 h 606722"/>
              <a:gd name="connsiteX92" fmla="*/ 467452 w 607639"/>
              <a:gd name="connsiteY92" fmla="*/ 348114 h 606722"/>
              <a:gd name="connsiteX93" fmla="*/ 462111 w 607639"/>
              <a:gd name="connsiteY93" fmla="*/ 347047 h 606722"/>
              <a:gd name="connsiteX94" fmla="*/ 458373 w 607639"/>
              <a:gd name="connsiteY94" fmla="*/ 345981 h 606722"/>
              <a:gd name="connsiteX95" fmla="*/ 457305 w 607639"/>
              <a:gd name="connsiteY95" fmla="*/ 345714 h 606722"/>
              <a:gd name="connsiteX96" fmla="*/ 428911 w 607639"/>
              <a:gd name="connsiteY96" fmla="*/ 331494 h 606722"/>
              <a:gd name="connsiteX97" fmla="*/ 407282 w 607639"/>
              <a:gd name="connsiteY97" fmla="*/ 335049 h 606722"/>
              <a:gd name="connsiteX98" fmla="*/ 376308 w 607639"/>
              <a:gd name="connsiteY98" fmla="*/ 365888 h 606722"/>
              <a:gd name="connsiteX99" fmla="*/ 344265 w 607639"/>
              <a:gd name="connsiteY99" fmla="*/ 379219 h 606722"/>
              <a:gd name="connsiteX100" fmla="*/ 312133 w 607639"/>
              <a:gd name="connsiteY100" fmla="*/ 365888 h 606722"/>
              <a:gd name="connsiteX101" fmla="*/ 241194 w 607639"/>
              <a:gd name="connsiteY101" fmla="*/ 295057 h 606722"/>
              <a:gd name="connsiteX102" fmla="*/ 241194 w 607639"/>
              <a:gd name="connsiteY102" fmla="*/ 230891 h 606722"/>
              <a:gd name="connsiteX103" fmla="*/ 272079 w 607639"/>
              <a:gd name="connsiteY103" fmla="*/ 200052 h 606722"/>
              <a:gd name="connsiteX104" fmla="*/ 275551 w 607639"/>
              <a:gd name="connsiteY104" fmla="*/ 178456 h 606722"/>
              <a:gd name="connsiteX105" fmla="*/ 261398 w 607639"/>
              <a:gd name="connsiteY105" fmla="*/ 150106 h 606722"/>
              <a:gd name="connsiteX106" fmla="*/ 261131 w 607639"/>
              <a:gd name="connsiteY106" fmla="*/ 149039 h 606722"/>
              <a:gd name="connsiteX107" fmla="*/ 260063 w 607639"/>
              <a:gd name="connsiteY107" fmla="*/ 145307 h 606722"/>
              <a:gd name="connsiteX108" fmla="*/ 258995 w 607639"/>
              <a:gd name="connsiteY108" fmla="*/ 139974 h 606722"/>
              <a:gd name="connsiteX109" fmla="*/ 259262 w 607639"/>
              <a:gd name="connsiteY109" fmla="*/ 136242 h 606722"/>
              <a:gd name="connsiteX110" fmla="*/ 260241 w 607639"/>
              <a:gd name="connsiteY110" fmla="*/ 130909 h 606722"/>
              <a:gd name="connsiteX111" fmla="*/ 261754 w 607639"/>
              <a:gd name="connsiteY111" fmla="*/ 127443 h 606722"/>
              <a:gd name="connsiteX112" fmla="*/ 264959 w 607639"/>
              <a:gd name="connsiteY112" fmla="*/ 122733 h 606722"/>
              <a:gd name="connsiteX113" fmla="*/ 266116 w 607639"/>
              <a:gd name="connsiteY113" fmla="*/ 120955 h 606722"/>
              <a:gd name="connsiteX114" fmla="*/ 317384 w 607639"/>
              <a:gd name="connsiteY114" fmla="*/ 69676 h 606722"/>
              <a:gd name="connsiteX115" fmla="*/ 405591 w 607639"/>
              <a:gd name="connsiteY115" fmla="*/ 66121 h 606722"/>
              <a:gd name="connsiteX116" fmla="*/ 462912 w 607639"/>
              <a:gd name="connsiteY116" fmla="*/ 7554 h 606722"/>
              <a:gd name="connsiteX117" fmla="*/ 480892 w 607639"/>
              <a:gd name="connsiteY11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07639" h="606722">
                <a:moveTo>
                  <a:pt x="106370" y="436610"/>
                </a:moveTo>
                <a:lnTo>
                  <a:pt x="61329" y="480515"/>
                </a:lnTo>
                <a:lnTo>
                  <a:pt x="126397" y="545485"/>
                </a:lnTo>
                <a:lnTo>
                  <a:pt x="170369" y="500513"/>
                </a:lnTo>
                <a:close/>
                <a:moveTo>
                  <a:pt x="455714" y="404481"/>
                </a:moveTo>
                <a:lnTo>
                  <a:pt x="531614" y="404481"/>
                </a:lnTo>
                <a:lnTo>
                  <a:pt x="531703" y="404481"/>
                </a:lnTo>
                <a:lnTo>
                  <a:pt x="531792" y="404481"/>
                </a:lnTo>
                <a:cubicBezTo>
                  <a:pt x="538020" y="404481"/>
                  <a:pt x="543715" y="406792"/>
                  <a:pt x="548075" y="410525"/>
                </a:cubicBezTo>
                <a:cubicBezTo>
                  <a:pt x="549321" y="411591"/>
                  <a:pt x="550388" y="412747"/>
                  <a:pt x="551456" y="413991"/>
                </a:cubicBezTo>
                <a:cubicBezTo>
                  <a:pt x="554748" y="418079"/>
                  <a:pt x="556795" y="423323"/>
                  <a:pt x="556973" y="429012"/>
                </a:cubicBezTo>
                <a:cubicBezTo>
                  <a:pt x="556973" y="429278"/>
                  <a:pt x="556973" y="429545"/>
                  <a:pt x="556973" y="429811"/>
                </a:cubicBezTo>
                <a:lnTo>
                  <a:pt x="556973" y="505625"/>
                </a:lnTo>
                <a:cubicBezTo>
                  <a:pt x="556973" y="519579"/>
                  <a:pt x="545673" y="530867"/>
                  <a:pt x="531614" y="530867"/>
                </a:cubicBezTo>
                <a:cubicBezTo>
                  <a:pt x="517644" y="530867"/>
                  <a:pt x="506343" y="519579"/>
                  <a:pt x="506343" y="505625"/>
                </a:cubicBezTo>
                <a:lnTo>
                  <a:pt x="476001" y="546065"/>
                </a:lnTo>
                <a:cubicBezTo>
                  <a:pt x="471018" y="552731"/>
                  <a:pt x="463366" y="556197"/>
                  <a:pt x="455714" y="556197"/>
                </a:cubicBezTo>
                <a:cubicBezTo>
                  <a:pt x="450375" y="556197"/>
                  <a:pt x="445125" y="554508"/>
                  <a:pt x="440498" y="551131"/>
                </a:cubicBezTo>
                <a:cubicBezTo>
                  <a:pt x="429375" y="542776"/>
                  <a:pt x="427062" y="526867"/>
                  <a:pt x="435515" y="515757"/>
                </a:cubicBezTo>
                <a:lnTo>
                  <a:pt x="481073" y="455053"/>
                </a:lnTo>
                <a:lnTo>
                  <a:pt x="455714" y="455053"/>
                </a:lnTo>
                <a:cubicBezTo>
                  <a:pt x="441744" y="455053"/>
                  <a:pt x="430443" y="443765"/>
                  <a:pt x="430443" y="429811"/>
                </a:cubicBezTo>
                <a:cubicBezTo>
                  <a:pt x="430443" y="415857"/>
                  <a:pt x="441744" y="404481"/>
                  <a:pt x="455714" y="404481"/>
                </a:cubicBezTo>
                <a:close/>
                <a:moveTo>
                  <a:pt x="157786" y="282117"/>
                </a:moveTo>
                <a:cubicBezTo>
                  <a:pt x="164272" y="282117"/>
                  <a:pt x="170770" y="284584"/>
                  <a:pt x="175710" y="289516"/>
                </a:cubicBezTo>
                <a:lnTo>
                  <a:pt x="317685" y="431277"/>
                </a:lnTo>
                <a:cubicBezTo>
                  <a:pt x="327565" y="441142"/>
                  <a:pt x="327565" y="457140"/>
                  <a:pt x="317685" y="467006"/>
                </a:cubicBezTo>
                <a:lnTo>
                  <a:pt x="245229" y="539441"/>
                </a:lnTo>
                <a:cubicBezTo>
                  <a:pt x="240422" y="544152"/>
                  <a:pt x="234013" y="546818"/>
                  <a:pt x="227248" y="546818"/>
                </a:cubicBezTo>
                <a:cubicBezTo>
                  <a:pt x="220572" y="546818"/>
                  <a:pt x="214163" y="544152"/>
                  <a:pt x="209357" y="539441"/>
                </a:cubicBezTo>
                <a:lnTo>
                  <a:pt x="206241" y="536242"/>
                </a:lnTo>
                <a:lnTo>
                  <a:pt x="144734" y="599079"/>
                </a:lnTo>
                <a:cubicBezTo>
                  <a:pt x="140016" y="603967"/>
                  <a:pt x="133518" y="606633"/>
                  <a:pt x="126753" y="606722"/>
                </a:cubicBezTo>
                <a:lnTo>
                  <a:pt x="126575" y="606722"/>
                </a:lnTo>
                <a:cubicBezTo>
                  <a:pt x="119899" y="606722"/>
                  <a:pt x="113491" y="604056"/>
                  <a:pt x="108684" y="599256"/>
                </a:cubicBezTo>
                <a:lnTo>
                  <a:pt x="7388" y="498113"/>
                </a:lnTo>
                <a:cubicBezTo>
                  <a:pt x="2670" y="493403"/>
                  <a:pt x="0" y="486914"/>
                  <a:pt x="0" y="480160"/>
                </a:cubicBezTo>
                <a:cubicBezTo>
                  <a:pt x="89" y="473405"/>
                  <a:pt x="2759" y="466917"/>
                  <a:pt x="7655" y="462206"/>
                </a:cubicBezTo>
                <a:lnTo>
                  <a:pt x="70587" y="400792"/>
                </a:lnTo>
                <a:lnTo>
                  <a:pt x="67382" y="397681"/>
                </a:lnTo>
                <a:cubicBezTo>
                  <a:pt x="62665" y="392882"/>
                  <a:pt x="59994" y="386482"/>
                  <a:pt x="59994" y="379728"/>
                </a:cubicBezTo>
                <a:cubicBezTo>
                  <a:pt x="59994" y="373062"/>
                  <a:pt x="62665" y="366663"/>
                  <a:pt x="67382" y="361863"/>
                </a:cubicBezTo>
                <a:lnTo>
                  <a:pt x="139927" y="289516"/>
                </a:lnTo>
                <a:cubicBezTo>
                  <a:pt x="144823" y="284584"/>
                  <a:pt x="151299" y="282117"/>
                  <a:pt x="157786" y="282117"/>
                </a:cubicBezTo>
                <a:close/>
                <a:moveTo>
                  <a:pt x="363724" y="101159"/>
                </a:moveTo>
                <a:cubicBezTo>
                  <a:pt x="359930" y="101159"/>
                  <a:pt x="356147" y="102604"/>
                  <a:pt x="353254" y="105492"/>
                </a:cubicBezTo>
                <a:lnTo>
                  <a:pt x="320945" y="137752"/>
                </a:lnTo>
                <a:cubicBezTo>
                  <a:pt x="321835" y="138463"/>
                  <a:pt x="322814" y="139174"/>
                  <a:pt x="323793" y="139974"/>
                </a:cubicBezTo>
                <a:cubicBezTo>
                  <a:pt x="327709" y="142818"/>
                  <a:pt x="331715" y="145662"/>
                  <a:pt x="335898" y="148417"/>
                </a:cubicBezTo>
                <a:cubicBezTo>
                  <a:pt x="337678" y="149572"/>
                  <a:pt x="339369" y="150728"/>
                  <a:pt x="341149" y="151794"/>
                </a:cubicBezTo>
                <a:cubicBezTo>
                  <a:pt x="347113" y="155527"/>
                  <a:pt x="353254" y="159082"/>
                  <a:pt x="359930" y="162459"/>
                </a:cubicBezTo>
                <a:cubicBezTo>
                  <a:pt x="376040" y="170724"/>
                  <a:pt x="392863" y="183344"/>
                  <a:pt x="408439" y="198897"/>
                </a:cubicBezTo>
                <a:cubicBezTo>
                  <a:pt x="424016" y="214449"/>
                  <a:pt x="436655" y="231246"/>
                  <a:pt x="444933" y="247243"/>
                </a:cubicBezTo>
                <a:cubicBezTo>
                  <a:pt x="448315" y="253998"/>
                  <a:pt x="451875" y="260130"/>
                  <a:pt x="455614" y="266084"/>
                </a:cubicBezTo>
                <a:cubicBezTo>
                  <a:pt x="456682" y="267862"/>
                  <a:pt x="457839" y="269550"/>
                  <a:pt x="458907" y="271239"/>
                </a:cubicBezTo>
                <a:cubicBezTo>
                  <a:pt x="461666" y="275416"/>
                  <a:pt x="464514" y="279504"/>
                  <a:pt x="467452" y="283326"/>
                </a:cubicBezTo>
                <a:cubicBezTo>
                  <a:pt x="468164" y="284303"/>
                  <a:pt x="468876" y="285281"/>
                  <a:pt x="469677" y="286258"/>
                </a:cubicBezTo>
                <a:lnTo>
                  <a:pt x="501987" y="253998"/>
                </a:lnTo>
                <a:cubicBezTo>
                  <a:pt x="507772" y="248221"/>
                  <a:pt x="507772" y="238800"/>
                  <a:pt x="501987" y="233024"/>
                </a:cubicBezTo>
                <a:lnTo>
                  <a:pt x="374260" y="105492"/>
                </a:lnTo>
                <a:cubicBezTo>
                  <a:pt x="371323" y="102604"/>
                  <a:pt x="367518" y="101159"/>
                  <a:pt x="363724" y="101159"/>
                </a:cubicBezTo>
                <a:close/>
                <a:moveTo>
                  <a:pt x="177209" y="50521"/>
                </a:moveTo>
                <a:cubicBezTo>
                  <a:pt x="183683" y="50521"/>
                  <a:pt x="190157" y="52987"/>
                  <a:pt x="195096" y="57919"/>
                </a:cubicBezTo>
                <a:cubicBezTo>
                  <a:pt x="205063" y="67784"/>
                  <a:pt x="205063" y="83869"/>
                  <a:pt x="195096" y="93644"/>
                </a:cubicBezTo>
                <a:lnTo>
                  <a:pt x="137075" y="151675"/>
                </a:lnTo>
                <a:lnTo>
                  <a:pt x="151936" y="151675"/>
                </a:lnTo>
                <a:cubicBezTo>
                  <a:pt x="165908" y="151675"/>
                  <a:pt x="177209" y="162961"/>
                  <a:pt x="177209" y="176914"/>
                </a:cubicBezTo>
                <a:cubicBezTo>
                  <a:pt x="177209" y="190866"/>
                  <a:pt x="165908" y="202241"/>
                  <a:pt x="151936" y="202241"/>
                </a:cubicBezTo>
                <a:lnTo>
                  <a:pt x="75939" y="202241"/>
                </a:lnTo>
                <a:cubicBezTo>
                  <a:pt x="69621" y="202241"/>
                  <a:pt x="63836" y="199842"/>
                  <a:pt x="59387" y="196020"/>
                </a:cubicBezTo>
                <a:cubicBezTo>
                  <a:pt x="58141" y="194954"/>
                  <a:pt x="56984" y="193710"/>
                  <a:pt x="55916" y="192288"/>
                </a:cubicBezTo>
                <a:cubicBezTo>
                  <a:pt x="52980" y="188466"/>
                  <a:pt x="51111" y="183845"/>
                  <a:pt x="50755" y="178691"/>
                </a:cubicBezTo>
                <a:cubicBezTo>
                  <a:pt x="50666" y="178069"/>
                  <a:pt x="50666" y="177447"/>
                  <a:pt x="50666" y="176736"/>
                </a:cubicBezTo>
                <a:lnTo>
                  <a:pt x="50666" y="101109"/>
                </a:lnTo>
                <a:cubicBezTo>
                  <a:pt x="50666" y="87157"/>
                  <a:pt x="61968" y="75782"/>
                  <a:pt x="75939" y="75782"/>
                </a:cubicBezTo>
                <a:cubicBezTo>
                  <a:pt x="89910" y="75782"/>
                  <a:pt x="101301" y="87157"/>
                  <a:pt x="101301" y="101109"/>
                </a:cubicBezTo>
                <a:lnTo>
                  <a:pt x="101301" y="115861"/>
                </a:lnTo>
                <a:lnTo>
                  <a:pt x="159322" y="57919"/>
                </a:lnTo>
                <a:cubicBezTo>
                  <a:pt x="164261" y="52987"/>
                  <a:pt x="170735" y="50521"/>
                  <a:pt x="177209" y="50521"/>
                </a:cubicBezTo>
                <a:close/>
                <a:moveTo>
                  <a:pt x="480892" y="0"/>
                </a:moveTo>
                <a:cubicBezTo>
                  <a:pt x="487122" y="0"/>
                  <a:pt x="494154" y="2666"/>
                  <a:pt x="498960" y="7376"/>
                </a:cubicBezTo>
                <a:lnTo>
                  <a:pt x="600162" y="108513"/>
                </a:lnTo>
                <a:cubicBezTo>
                  <a:pt x="604969" y="113312"/>
                  <a:pt x="607639" y="119800"/>
                  <a:pt x="607639" y="126554"/>
                </a:cubicBezTo>
                <a:cubicBezTo>
                  <a:pt x="607550" y="133309"/>
                  <a:pt x="604880" y="139708"/>
                  <a:pt x="599984" y="144507"/>
                </a:cubicBezTo>
                <a:lnTo>
                  <a:pt x="541417" y="201741"/>
                </a:lnTo>
                <a:cubicBezTo>
                  <a:pt x="562957" y="227425"/>
                  <a:pt x="561978" y="265640"/>
                  <a:pt x="537768" y="289724"/>
                </a:cubicBezTo>
                <a:lnTo>
                  <a:pt x="486499" y="340915"/>
                </a:lnTo>
                <a:cubicBezTo>
                  <a:pt x="485965" y="341537"/>
                  <a:pt x="485342" y="341715"/>
                  <a:pt x="484719" y="342159"/>
                </a:cubicBezTo>
                <a:cubicBezTo>
                  <a:pt x="483206" y="343403"/>
                  <a:pt x="481693" y="344470"/>
                  <a:pt x="480002" y="345270"/>
                </a:cubicBezTo>
                <a:cubicBezTo>
                  <a:pt x="478845" y="345892"/>
                  <a:pt x="477688" y="346425"/>
                  <a:pt x="476530" y="346869"/>
                </a:cubicBezTo>
                <a:cubicBezTo>
                  <a:pt x="474750" y="347403"/>
                  <a:pt x="472970" y="347669"/>
                  <a:pt x="471190" y="347847"/>
                </a:cubicBezTo>
                <a:cubicBezTo>
                  <a:pt x="470300" y="347936"/>
                  <a:pt x="469499" y="348380"/>
                  <a:pt x="468609" y="348380"/>
                </a:cubicBezTo>
                <a:cubicBezTo>
                  <a:pt x="468253" y="348380"/>
                  <a:pt x="467808" y="348114"/>
                  <a:pt x="467452" y="348114"/>
                </a:cubicBezTo>
                <a:cubicBezTo>
                  <a:pt x="465582" y="348025"/>
                  <a:pt x="463891" y="347580"/>
                  <a:pt x="462111" y="347047"/>
                </a:cubicBezTo>
                <a:cubicBezTo>
                  <a:pt x="460776" y="346692"/>
                  <a:pt x="459530" y="346514"/>
                  <a:pt x="458373" y="345981"/>
                </a:cubicBezTo>
                <a:cubicBezTo>
                  <a:pt x="458017" y="345892"/>
                  <a:pt x="457661" y="345892"/>
                  <a:pt x="457305" y="345714"/>
                </a:cubicBezTo>
                <a:lnTo>
                  <a:pt x="428911" y="331494"/>
                </a:lnTo>
                <a:cubicBezTo>
                  <a:pt x="421702" y="327940"/>
                  <a:pt x="412979" y="329273"/>
                  <a:pt x="407282" y="335049"/>
                </a:cubicBezTo>
                <a:lnTo>
                  <a:pt x="376308" y="365888"/>
                </a:lnTo>
                <a:cubicBezTo>
                  <a:pt x="367763" y="374509"/>
                  <a:pt x="356370" y="379219"/>
                  <a:pt x="344265" y="379219"/>
                </a:cubicBezTo>
                <a:cubicBezTo>
                  <a:pt x="332160" y="379219"/>
                  <a:pt x="320678" y="374509"/>
                  <a:pt x="312133" y="365888"/>
                </a:cubicBezTo>
                <a:lnTo>
                  <a:pt x="241194" y="295057"/>
                </a:lnTo>
                <a:cubicBezTo>
                  <a:pt x="223481" y="277371"/>
                  <a:pt x="223481" y="248576"/>
                  <a:pt x="241194" y="230891"/>
                </a:cubicBezTo>
                <a:lnTo>
                  <a:pt x="272079" y="200052"/>
                </a:lnTo>
                <a:cubicBezTo>
                  <a:pt x="277776" y="194364"/>
                  <a:pt x="279200" y="185655"/>
                  <a:pt x="275551" y="178456"/>
                </a:cubicBezTo>
                <a:lnTo>
                  <a:pt x="261398" y="150106"/>
                </a:lnTo>
                <a:cubicBezTo>
                  <a:pt x="261220" y="149750"/>
                  <a:pt x="261220" y="149395"/>
                  <a:pt x="261131" y="149039"/>
                </a:cubicBezTo>
                <a:cubicBezTo>
                  <a:pt x="260508" y="147884"/>
                  <a:pt x="260330" y="146640"/>
                  <a:pt x="260063" y="145307"/>
                </a:cubicBezTo>
                <a:cubicBezTo>
                  <a:pt x="259529" y="143529"/>
                  <a:pt x="259084" y="141841"/>
                  <a:pt x="258995" y="139974"/>
                </a:cubicBezTo>
                <a:cubicBezTo>
                  <a:pt x="258906" y="138730"/>
                  <a:pt x="259084" y="137486"/>
                  <a:pt x="259262" y="136242"/>
                </a:cubicBezTo>
                <a:cubicBezTo>
                  <a:pt x="259440" y="134375"/>
                  <a:pt x="259707" y="132687"/>
                  <a:pt x="260241" y="130909"/>
                </a:cubicBezTo>
                <a:cubicBezTo>
                  <a:pt x="260686" y="129754"/>
                  <a:pt x="261220" y="128599"/>
                  <a:pt x="261754" y="127443"/>
                </a:cubicBezTo>
                <a:cubicBezTo>
                  <a:pt x="262644" y="125755"/>
                  <a:pt x="263713" y="124155"/>
                  <a:pt x="264959" y="122733"/>
                </a:cubicBezTo>
                <a:cubicBezTo>
                  <a:pt x="265404" y="122111"/>
                  <a:pt x="265582" y="121400"/>
                  <a:pt x="266116" y="120955"/>
                </a:cubicBezTo>
                <a:lnTo>
                  <a:pt x="317384" y="69676"/>
                </a:lnTo>
                <a:cubicBezTo>
                  <a:pt x="341505" y="45592"/>
                  <a:pt x="379868" y="44525"/>
                  <a:pt x="405591" y="66121"/>
                </a:cubicBezTo>
                <a:lnTo>
                  <a:pt x="462912" y="7554"/>
                </a:lnTo>
                <a:cubicBezTo>
                  <a:pt x="467719" y="2755"/>
                  <a:pt x="474127" y="89"/>
                  <a:pt x="4808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8" name="iṡļîḍé"/>
          <p:cNvSpPr/>
          <p:nvPr/>
        </p:nvSpPr>
        <p:spPr bwMode="auto">
          <a:xfrm>
            <a:off x="902166" y="5438762"/>
            <a:ext cx="344710" cy="344189"/>
          </a:xfrm>
          <a:custGeom>
            <a:avLst/>
            <a:gdLst>
              <a:gd name="connsiteX0" fmla="*/ 257564 w 607639"/>
              <a:gd name="connsiteY0" fmla="*/ 92370 h 606722"/>
              <a:gd name="connsiteX1" fmla="*/ 277411 w 607639"/>
              <a:gd name="connsiteY1" fmla="*/ 112098 h 606722"/>
              <a:gd name="connsiteX2" fmla="*/ 277411 w 607639"/>
              <a:gd name="connsiteY2" fmla="*/ 329729 h 606722"/>
              <a:gd name="connsiteX3" fmla="*/ 495281 w 607639"/>
              <a:gd name="connsiteY3" fmla="*/ 329729 h 606722"/>
              <a:gd name="connsiteX4" fmla="*/ 515128 w 607639"/>
              <a:gd name="connsiteY4" fmla="*/ 349546 h 606722"/>
              <a:gd name="connsiteX5" fmla="*/ 257564 w 607639"/>
              <a:gd name="connsiteY5" fmla="*/ 606722 h 606722"/>
              <a:gd name="connsiteX6" fmla="*/ 0 w 607639"/>
              <a:gd name="connsiteY6" fmla="*/ 349546 h 606722"/>
              <a:gd name="connsiteX7" fmla="*/ 257564 w 607639"/>
              <a:gd name="connsiteY7" fmla="*/ 92370 h 606722"/>
              <a:gd name="connsiteX8" fmla="*/ 350027 w 607639"/>
              <a:gd name="connsiteY8" fmla="*/ 0 h 606722"/>
              <a:gd name="connsiteX9" fmla="*/ 607639 w 607639"/>
              <a:gd name="connsiteY9" fmla="*/ 257220 h 606722"/>
              <a:gd name="connsiteX10" fmla="*/ 587788 w 607639"/>
              <a:gd name="connsiteY10" fmla="*/ 277040 h 606722"/>
              <a:gd name="connsiteX11" fmla="*/ 350027 w 607639"/>
              <a:gd name="connsiteY11" fmla="*/ 277040 h 606722"/>
              <a:gd name="connsiteX12" fmla="*/ 330176 w 607639"/>
              <a:gd name="connsiteY12" fmla="*/ 257220 h 606722"/>
              <a:gd name="connsiteX13" fmla="*/ 330176 w 607639"/>
              <a:gd name="connsiteY13" fmla="*/ 19820 h 606722"/>
              <a:gd name="connsiteX14" fmla="*/ 350027 w 607639"/>
              <a:gd name="connsiteY1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7639" h="606722">
                <a:moveTo>
                  <a:pt x="257564" y="92370"/>
                </a:moveTo>
                <a:cubicBezTo>
                  <a:pt x="268511" y="92370"/>
                  <a:pt x="277411" y="101168"/>
                  <a:pt x="277411" y="112098"/>
                </a:cubicBezTo>
                <a:lnTo>
                  <a:pt x="277411" y="329729"/>
                </a:lnTo>
                <a:lnTo>
                  <a:pt x="495281" y="329729"/>
                </a:lnTo>
                <a:cubicBezTo>
                  <a:pt x="506228" y="329729"/>
                  <a:pt x="515128" y="338616"/>
                  <a:pt x="515128" y="349546"/>
                </a:cubicBezTo>
                <a:cubicBezTo>
                  <a:pt x="515128" y="491286"/>
                  <a:pt x="399607" y="606722"/>
                  <a:pt x="257564" y="606722"/>
                </a:cubicBezTo>
                <a:cubicBezTo>
                  <a:pt x="115521" y="606722"/>
                  <a:pt x="0" y="491286"/>
                  <a:pt x="0" y="349546"/>
                </a:cubicBezTo>
                <a:cubicBezTo>
                  <a:pt x="0" y="207717"/>
                  <a:pt x="115521" y="92370"/>
                  <a:pt x="257564" y="92370"/>
                </a:cubicBezTo>
                <a:close/>
                <a:moveTo>
                  <a:pt x="350027" y="0"/>
                </a:moveTo>
                <a:cubicBezTo>
                  <a:pt x="492007" y="0"/>
                  <a:pt x="607639" y="115367"/>
                  <a:pt x="607639" y="257220"/>
                </a:cubicBezTo>
                <a:cubicBezTo>
                  <a:pt x="607639" y="268152"/>
                  <a:pt x="598737" y="277040"/>
                  <a:pt x="587788" y="277040"/>
                </a:cubicBezTo>
                <a:lnTo>
                  <a:pt x="350027" y="277040"/>
                </a:lnTo>
                <a:cubicBezTo>
                  <a:pt x="339078" y="277040"/>
                  <a:pt x="330176" y="268152"/>
                  <a:pt x="330176" y="257220"/>
                </a:cubicBezTo>
                <a:lnTo>
                  <a:pt x="330176" y="19820"/>
                </a:lnTo>
                <a:cubicBezTo>
                  <a:pt x="330176" y="8888"/>
                  <a:pt x="339078" y="0"/>
                  <a:pt x="3500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9" name="ïslíḓé"/>
          <p:cNvSpPr/>
          <p:nvPr/>
        </p:nvSpPr>
        <p:spPr bwMode="auto">
          <a:xfrm>
            <a:off x="940399" y="2103631"/>
            <a:ext cx="343455" cy="339662"/>
          </a:xfrm>
          <a:custGeom>
            <a:avLst/>
            <a:gdLst>
              <a:gd name="connsiteX0" fmla="*/ 466437 w 600511"/>
              <a:gd name="connsiteY0" fmla="*/ 421770 h 593879"/>
              <a:gd name="connsiteX1" fmla="*/ 504684 w 600511"/>
              <a:gd name="connsiteY1" fmla="*/ 459981 h 593879"/>
              <a:gd name="connsiteX2" fmla="*/ 466437 w 600511"/>
              <a:gd name="connsiteY2" fmla="*/ 498192 h 593879"/>
              <a:gd name="connsiteX3" fmla="*/ 428190 w 600511"/>
              <a:gd name="connsiteY3" fmla="*/ 459981 h 593879"/>
              <a:gd name="connsiteX4" fmla="*/ 466437 w 600511"/>
              <a:gd name="connsiteY4" fmla="*/ 421770 h 593879"/>
              <a:gd name="connsiteX5" fmla="*/ 453390 w 600511"/>
              <a:gd name="connsiteY5" fmla="*/ 375066 h 593879"/>
              <a:gd name="connsiteX6" fmla="*/ 421127 w 600511"/>
              <a:gd name="connsiteY6" fmla="*/ 386990 h 593879"/>
              <a:gd name="connsiteX7" fmla="*/ 418868 w 600511"/>
              <a:gd name="connsiteY7" fmla="*/ 392146 h 593879"/>
              <a:gd name="connsiteX8" fmla="*/ 424031 w 600511"/>
              <a:gd name="connsiteY8" fmla="*/ 406325 h 593879"/>
              <a:gd name="connsiteX9" fmla="*/ 423385 w 600511"/>
              <a:gd name="connsiteY9" fmla="*/ 411481 h 593879"/>
              <a:gd name="connsiteX10" fmla="*/ 416287 w 600511"/>
              <a:gd name="connsiteY10" fmla="*/ 413737 h 593879"/>
              <a:gd name="connsiteX11" fmla="*/ 402414 w 600511"/>
              <a:gd name="connsiteY11" fmla="*/ 407292 h 593879"/>
              <a:gd name="connsiteX12" fmla="*/ 397252 w 600511"/>
              <a:gd name="connsiteY12" fmla="*/ 409226 h 593879"/>
              <a:gd name="connsiteX13" fmla="*/ 383056 w 600511"/>
              <a:gd name="connsiteY13" fmla="*/ 440485 h 593879"/>
              <a:gd name="connsiteX14" fmla="*/ 384669 w 600511"/>
              <a:gd name="connsiteY14" fmla="*/ 445318 h 593879"/>
              <a:gd name="connsiteX15" fmla="*/ 398542 w 600511"/>
              <a:gd name="connsiteY15" fmla="*/ 451764 h 593879"/>
              <a:gd name="connsiteX16" fmla="*/ 401769 w 600511"/>
              <a:gd name="connsiteY16" fmla="*/ 455953 h 593879"/>
              <a:gd name="connsiteX17" fmla="*/ 398220 w 600511"/>
              <a:gd name="connsiteY17" fmla="*/ 462720 h 593879"/>
              <a:gd name="connsiteX18" fmla="*/ 384024 w 600511"/>
              <a:gd name="connsiteY18" fmla="*/ 467876 h 593879"/>
              <a:gd name="connsiteX19" fmla="*/ 381766 w 600511"/>
              <a:gd name="connsiteY19" fmla="*/ 472710 h 593879"/>
              <a:gd name="connsiteX20" fmla="*/ 393380 w 600511"/>
              <a:gd name="connsiteY20" fmla="*/ 504936 h 593879"/>
              <a:gd name="connsiteX21" fmla="*/ 398542 w 600511"/>
              <a:gd name="connsiteY21" fmla="*/ 507192 h 593879"/>
              <a:gd name="connsiteX22" fmla="*/ 412738 w 600511"/>
              <a:gd name="connsiteY22" fmla="*/ 502036 h 593879"/>
              <a:gd name="connsiteX23" fmla="*/ 417900 w 600511"/>
              <a:gd name="connsiteY23" fmla="*/ 502680 h 593879"/>
              <a:gd name="connsiteX24" fmla="*/ 420159 w 600511"/>
              <a:gd name="connsiteY24" fmla="*/ 510092 h 593879"/>
              <a:gd name="connsiteX25" fmla="*/ 413706 w 600511"/>
              <a:gd name="connsiteY25" fmla="*/ 523949 h 593879"/>
              <a:gd name="connsiteX26" fmla="*/ 415642 w 600511"/>
              <a:gd name="connsiteY26" fmla="*/ 528783 h 593879"/>
              <a:gd name="connsiteX27" fmla="*/ 446937 w 600511"/>
              <a:gd name="connsiteY27" fmla="*/ 543285 h 593879"/>
              <a:gd name="connsiteX28" fmla="*/ 451777 w 600511"/>
              <a:gd name="connsiteY28" fmla="*/ 541351 h 593879"/>
              <a:gd name="connsiteX29" fmla="*/ 458230 w 600511"/>
              <a:gd name="connsiteY29" fmla="*/ 527494 h 593879"/>
              <a:gd name="connsiteX30" fmla="*/ 462424 w 600511"/>
              <a:gd name="connsiteY30" fmla="*/ 524272 h 593879"/>
              <a:gd name="connsiteX31" fmla="*/ 469199 w 600511"/>
              <a:gd name="connsiteY31" fmla="*/ 528139 h 593879"/>
              <a:gd name="connsiteX32" fmla="*/ 474361 w 600511"/>
              <a:gd name="connsiteY32" fmla="*/ 542318 h 593879"/>
              <a:gd name="connsiteX33" fmla="*/ 479201 w 600511"/>
              <a:gd name="connsiteY33" fmla="*/ 544574 h 593879"/>
              <a:gd name="connsiteX34" fmla="*/ 511464 w 600511"/>
              <a:gd name="connsiteY34" fmla="*/ 532650 h 593879"/>
              <a:gd name="connsiteX35" fmla="*/ 513723 w 600511"/>
              <a:gd name="connsiteY35" fmla="*/ 527816 h 593879"/>
              <a:gd name="connsiteX36" fmla="*/ 508560 w 600511"/>
              <a:gd name="connsiteY36" fmla="*/ 513315 h 593879"/>
              <a:gd name="connsiteX37" fmla="*/ 509206 w 600511"/>
              <a:gd name="connsiteY37" fmla="*/ 508159 h 593879"/>
              <a:gd name="connsiteX38" fmla="*/ 516626 w 600511"/>
              <a:gd name="connsiteY38" fmla="*/ 506225 h 593879"/>
              <a:gd name="connsiteX39" fmla="*/ 530500 w 600511"/>
              <a:gd name="connsiteY39" fmla="*/ 512348 h 593879"/>
              <a:gd name="connsiteX40" fmla="*/ 535339 w 600511"/>
              <a:gd name="connsiteY40" fmla="*/ 510737 h 593879"/>
              <a:gd name="connsiteX41" fmla="*/ 549858 w 600511"/>
              <a:gd name="connsiteY41" fmla="*/ 479478 h 593879"/>
              <a:gd name="connsiteX42" fmla="*/ 547922 w 600511"/>
              <a:gd name="connsiteY42" fmla="*/ 474322 h 593879"/>
              <a:gd name="connsiteX43" fmla="*/ 534049 w 600511"/>
              <a:gd name="connsiteY43" fmla="*/ 467876 h 593879"/>
              <a:gd name="connsiteX44" fmla="*/ 531145 w 600511"/>
              <a:gd name="connsiteY44" fmla="*/ 461109 h 593879"/>
              <a:gd name="connsiteX45" fmla="*/ 534694 w 600511"/>
              <a:gd name="connsiteY45" fmla="*/ 457242 h 593879"/>
              <a:gd name="connsiteX46" fmla="*/ 548890 w 600511"/>
              <a:gd name="connsiteY46" fmla="*/ 451764 h 593879"/>
              <a:gd name="connsiteX47" fmla="*/ 551148 w 600511"/>
              <a:gd name="connsiteY47" fmla="*/ 446930 h 593879"/>
              <a:gd name="connsiteX48" fmla="*/ 539211 w 600511"/>
              <a:gd name="connsiteY48" fmla="*/ 414704 h 593879"/>
              <a:gd name="connsiteX49" fmla="*/ 534371 w 600511"/>
              <a:gd name="connsiteY49" fmla="*/ 412448 h 593879"/>
              <a:gd name="connsiteX50" fmla="*/ 520175 w 600511"/>
              <a:gd name="connsiteY50" fmla="*/ 417604 h 593879"/>
              <a:gd name="connsiteX51" fmla="*/ 514691 w 600511"/>
              <a:gd name="connsiteY51" fmla="*/ 416960 h 593879"/>
              <a:gd name="connsiteX52" fmla="*/ 512755 w 600511"/>
              <a:gd name="connsiteY52" fmla="*/ 409548 h 593879"/>
              <a:gd name="connsiteX53" fmla="*/ 518885 w 600511"/>
              <a:gd name="connsiteY53" fmla="*/ 396013 h 593879"/>
              <a:gd name="connsiteX54" fmla="*/ 516949 w 600511"/>
              <a:gd name="connsiteY54" fmla="*/ 390857 h 593879"/>
              <a:gd name="connsiteX55" fmla="*/ 485976 w 600511"/>
              <a:gd name="connsiteY55" fmla="*/ 376355 h 593879"/>
              <a:gd name="connsiteX56" fmla="*/ 480814 w 600511"/>
              <a:gd name="connsiteY56" fmla="*/ 378289 h 593879"/>
              <a:gd name="connsiteX57" fmla="*/ 474361 w 600511"/>
              <a:gd name="connsiteY57" fmla="*/ 392146 h 593879"/>
              <a:gd name="connsiteX58" fmla="*/ 470167 w 600511"/>
              <a:gd name="connsiteY58" fmla="*/ 395368 h 593879"/>
              <a:gd name="connsiteX59" fmla="*/ 463714 w 600511"/>
              <a:gd name="connsiteY59" fmla="*/ 391824 h 593879"/>
              <a:gd name="connsiteX60" fmla="*/ 458230 w 600511"/>
              <a:gd name="connsiteY60" fmla="*/ 377322 h 593879"/>
              <a:gd name="connsiteX61" fmla="*/ 453390 w 600511"/>
              <a:gd name="connsiteY61" fmla="*/ 375066 h 593879"/>
              <a:gd name="connsiteX62" fmla="*/ 0 w 600511"/>
              <a:gd name="connsiteY62" fmla="*/ 372515 h 593879"/>
              <a:gd name="connsiteX63" fmla="*/ 233292 w 600511"/>
              <a:gd name="connsiteY63" fmla="*/ 465626 h 593879"/>
              <a:gd name="connsiteX64" fmla="*/ 305248 w 600511"/>
              <a:gd name="connsiteY64" fmla="*/ 461116 h 593879"/>
              <a:gd name="connsiteX65" fmla="*/ 332998 w 600511"/>
              <a:gd name="connsiteY65" fmla="*/ 549716 h 593879"/>
              <a:gd name="connsiteX66" fmla="*/ 233292 w 600511"/>
              <a:gd name="connsiteY66" fmla="*/ 558737 h 593879"/>
              <a:gd name="connsiteX67" fmla="*/ 0 w 600511"/>
              <a:gd name="connsiteY67" fmla="*/ 465626 h 593879"/>
              <a:gd name="connsiteX68" fmla="*/ 466295 w 600511"/>
              <a:gd name="connsiteY68" fmla="*/ 326083 h 593879"/>
              <a:gd name="connsiteX69" fmla="*/ 600511 w 600511"/>
              <a:gd name="connsiteY69" fmla="*/ 459820 h 593879"/>
              <a:gd name="connsiteX70" fmla="*/ 466295 w 600511"/>
              <a:gd name="connsiteY70" fmla="*/ 593879 h 593879"/>
              <a:gd name="connsiteX71" fmla="*/ 332080 w 600511"/>
              <a:gd name="connsiteY71" fmla="*/ 459820 h 593879"/>
              <a:gd name="connsiteX72" fmla="*/ 466295 w 600511"/>
              <a:gd name="connsiteY72" fmla="*/ 326083 h 593879"/>
              <a:gd name="connsiteX73" fmla="*/ 0 w 600511"/>
              <a:gd name="connsiteY73" fmla="*/ 232654 h 593879"/>
              <a:gd name="connsiteX74" fmla="*/ 233309 w 600511"/>
              <a:gd name="connsiteY74" fmla="*/ 326103 h 593879"/>
              <a:gd name="connsiteX75" fmla="*/ 466296 w 600511"/>
              <a:gd name="connsiteY75" fmla="*/ 232654 h 593879"/>
              <a:gd name="connsiteX76" fmla="*/ 466296 w 600511"/>
              <a:gd name="connsiteY76" fmla="*/ 299035 h 593879"/>
              <a:gd name="connsiteX77" fmla="*/ 312370 w 600511"/>
              <a:gd name="connsiteY77" fmla="*/ 413429 h 593879"/>
              <a:gd name="connsiteX78" fmla="*/ 233309 w 600511"/>
              <a:gd name="connsiteY78" fmla="*/ 419229 h 593879"/>
              <a:gd name="connsiteX79" fmla="*/ 0 w 600511"/>
              <a:gd name="connsiteY79" fmla="*/ 326103 h 593879"/>
              <a:gd name="connsiteX80" fmla="*/ 233309 w 600511"/>
              <a:gd name="connsiteY80" fmla="*/ 23200 h 593879"/>
              <a:gd name="connsiteX81" fmla="*/ 23234 w 600511"/>
              <a:gd name="connsiteY81" fmla="*/ 93123 h 593879"/>
              <a:gd name="connsiteX82" fmla="*/ 233309 w 600511"/>
              <a:gd name="connsiteY82" fmla="*/ 163046 h 593879"/>
              <a:gd name="connsiteX83" fmla="*/ 443062 w 600511"/>
              <a:gd name="connsiteY83" fmla="*/ 93123 h 593879"/>
              <a:gd name="connsiteX84" fmla="*/ 233309 w 600511"/>
              <a:gd name="connsiteY84" fmla="*/ 23200 h 593879"/>
              <a:gd name="connsiteX85" fmla="*/ 233309 w 600511"/>
              <a:gd name="connsiteY85" fmla="*/ 0 h 593879"/>
              <a:gd name="connsiteX86" fmla="*/ 466296 w 600511"/>
              <a:gd name="connsiteY86" fmla="*/ 93123 h 593879"/>
              <a:gd name="connsiteX87" fmla="*/ 466296 w 600511"/>
              <a:gd name="connsiteY87" fmla="*/ 186246 h 593879"/>
              <a:gd name="connsiteX88" fmla="*/ 233309 w 600511"/>
              <a:gd name="connsiteY88" fmla="*/ 279369 h 593879"/>
              <a:gd name="connsiteX89" fmla="*/ 0 w 600511"/>
              <a:gd name="connsiteY89" fmla="*/ 186246 h 593879"/>
              <a:gd name="connsiteX90" fmla="*/ 0 w 600511"/>
              <a:gd name="connsiteY90" fmla="*/ 93123 h 593879"/>
              <a:gd name="connsiteX91" fmla="*/ 233309 w 600511"/>
              <a:gd name="connsiteY91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00511" h="593879">
                <a:moveTo>
                  <a:pt x="466437" y="421770"/>
                </a:moveTo>
                <a:cubicBezTo>
                  <a:pt x="487560" y="421770"/>
                  <a:pt x="504684" y="438878"/>
                  <a:pt x="504684" y="459981"/>
                </a:cubicBezTo>
                <a:cubicBezTo>
                  <a:pt x="504684" y="481084"/>
                  <a:pt x="487560" y="498192"/>
                  <a:pt x="466437" y="498192"/>
                </a:cubicBezTo>
                <a:cubicBezTo>
                  <a:pt x="445314" y="498192"/>
                  <a:pt x="428190" y="481084"/>
                  <a:pt x="428190" y="459981"/>
                </a:cubicBezTo>
                <a:cubicBezTo>
                  <a:pt x="428190" y="438878"/>
                  <a:pt x="445314" y="421770"/>
                  <a:pt x="466437" y="421770"/>
                </a:cubicBezTo>
                <a:close/>
                <a:moveTo>
                  <a:pt x="453390" y="375066"/>
                </a:moveTo>
                <a:lnTo>
                  <a:pt x="421127" y="386990"/>
                </a:lnTo>
                <a:cubicBezTo>
                  <a:pt x="419191" y="387957"/>
                  <a:pt x="418223" y="389890"/>
                  <a:pt x="418868" y="392146"/>
                </a:cubicBezTo>
                <a:lnTo>
                  <a:pt x="424031" y="406325"/>
                </a:lnTo>
                <a:cubicBezTo>
                  <a:pt x="424998" y="408259"/>
                  <a:pt x="424676" y="410515"/>
                  <a:pt x="423385" y="411481"/>
                </a:cubicBezTo>
                <a:cubicBezTo>
                  <a:pt x="422417" y="412448"/>
                  <a:pt x="418223" y="414382"/>
                  <a:pt x="416287" y="413737"/>
                </a:cubicBezTo>
                <a:lnTo>
                  <a:pt x="402414" y="407292"/>
                </a:lnTo>
                <a:cubicBezTo>
                  <a:pt x="400478" y="406325"/>
                  <a:pt x="398220" y="407292"/>
                  <a:pt x="397252" y="409226"/>
                </a:cubicBezTo>
                <a:lnTo>
                  <a:pt x="383056" y="440485"/>
                </a:lnTo>
                <a:cubicBezTo>
                  <a:pt x="382088" y="442096"/>
                  <a:pt x="383056" y="444674"/>
                  <a:pt x="384669" y="445318"/>
                </a:cubicBezTo>
                <a:lnTo>
                  <a:pt x="398542" y="451764"/>
                </a:lnTo>
                <a:cubicBezTo>
                  <a:pt x="400478" y="452730"/>
                  <a:pt x="402091" y="454664"/>
                  <a:pt x="401769" y="455953"/>
                </a:cubicBezTo>
                <a:cubicBezTo>
                  <a:pt x="401769" y="457564"/>
                  <a:pt x="400156" y="462076"/>
                  <a:pt x="398220" y="462720"/>
                </a:cubicBezTo>
                <a:lnTo>
                  <a:pt x="384024" y="467876"/>
                </a:lnTo>
                <a:cubicBezTo>
                  <a:pt x="382088" y="468521"/>
                  <a:pt x="381120" y="470777"/>
                  <a:pt x="381766" y="472710"/>
                </a:cubicBezTo>
                <a:lnTo>
                  <a:pt x="393380" y="504936"/>
                </a:lnTo>
                <a:cubicBezTo>
                  <a:pt x="394348" y="506870"/>
                  <a:pt x="396607" y="507836"/>
                  <a:pt x="398542" y="507192"/>
                </a:cubicBezTo>
                <a:lnTo>
                  <a:pt x="412738" y="502036"/>
                </a:lnTo>
                <a:cubicBezTo>
                  <a:pt x="414674" y="501391"/>
                  <a:pt x="417255" y="501713"/>
                  <a:pt x="417900" y="502680"/>
                </a:cubicBezTo>
                <a:cubicBezTo>
                  <a:pt x="418868" y="503969"/>
                  <a:pt x="421127" y="508159"/>
                  <a:pt x="420159" y="510092"/>
                </a:cubicBezTo>
                <a:lnTo>
                  <a:pt x="413706" y="523949"/>
                </a:lnTo>
                <a:cubicBezTo>
                  <a:pt x="412738" y="525561"/>
                  <a:pt x="413706" y="527816"/>
                  <a:pt x="415642" y="528783"/>
                </a:cubicBezTo>
                <a:lnTo>
                  <a:pt x="446937" y="543285"/>
                </a:lnTo>
                <a:cubicBezTo>
                  <a:pt x="448873" y="544251"/>
                  <a:pt x="451132" y="543285"/>
                  <a:pt x="451777" y="541351"/>
                </a:cubicBezTo>
                <a:lnTo>
                  <a:pt x="458230" y="527494"/>
                </a:lnTo>
                <a:cubicBezTo>
                  <a:pt x="459198" y="525561"/>
                  <a:pt x="461133" y="524272"/>
                  <a:pt x="462424" y="524272"/>
                </a:cubicBezTo>
                <a:cubicBezTo>
                  <a:pt x="464037" y="524272"/>
                  <a:pt x="468554" y="525883"/>
                  <a:pt x="469199" y="528139"/>
                </a:cubicBezTo>
                <a:lnTo>
                  <a:pt x="474361" y="542318"/>
                </a:lnTo>
                <a:cubicBezTo>
                  <a:pt x="475007" y="544251"/>
                  <a:pt x="477265" y="545218"/>
                  <a:pt x="479201" y="544574"/>
                </a:cubicBezTo>
                <a:lnTo>
                  <a:pt x="511464" y="532650"/>
                </a:lnTo>
                <a:cubicBezTo>
                  <a:pt x="513400" y="532006"/>
                  <a:pt x="514368" y="529750"/>
                  <a:pt x="513723" y="527816"/>
                </a:cubicBezTo>
                <a:lnTo>
                  <a:pt x="508560" y="513315"/>
                </a:lnTo>
                <a:cubicBezTo>
                  <a:pt x="507915" y="511381"/>
                  <a:pt x="508238" y="509125"/>
                  <a:pt x="509206" y="508159"/>
                </a:cubicBezTo>
                <a:cubicBezTo>
                  <a:pt x="510496" y="507192"/>
                  <a:pt x="514691" y="505258"/>
                  <a:pt x="516626" y="506225"/>
                </a:cubicBezTo>
                <a:lnTo>
                  <a:pt x="530500" y="512348"/>
                </a:lnTo>
                <a:cubicBezTo>
                  <a:pt x="532435" y="513315"/>
                  <a:pt x="534694" y="512348"/>
                  <a:pt x="535339" y="510737"/>
                </a:cubicBezTo>
                <a:lnTo>
                  <a:pt x="549858" y="479478"/>
                </a:lnTo>
                <a:cubicBezTo>
                  <a:pt x="550825" y="477544"/>
                  <a:pt x="549858" y="475288"/>
                  <a:pt x="547922" y="474322"/>
                </a:cubicBezTo>
                <a:lnTo>
                  <a:pt x="534049" y="467876"/>
                </a:lnTo>
                <a:cubicBezTo>
                  <a:pt x="532113" y="467232"/>
                  <a:pt x="531145" y="462398"/>
                  <a:pt x="531145" y="461109"/>
                </a:cubicBezTo>
                <a:cubicBezTo>
                  <a:pt x="531145" y="459498"/>
                  <a:pt x="532435" y="457886"/>
                  <a:pt x="534694" y="457242"/>
                </a:cubicBezTo>
                <a:lnTo>
                  <a:pt x="548890" y="451764"/>
                </a:lnTo>
                <a:cubicBezTo>
                  <a:pt x="550825" y="451119"/>
                  <a:pt x="551793" y="448863"/>
                  <a:pt x="551148" y="446930"/>
                </a:cubicBezTo>
                <a:lnTo>
                  <a:pt x="539211" y="414704"/>
                </a:lnTo>
                <a:cubicBezTo>
                  <a:pt x="538565" y="412770"/>
                  <a:pt x="536307" y="411804"/>
                  <a:pt x="534371" y="412448"/>
                </a:cubicBezTo>
                <a:lnTo>
                  <a:pt x="520175" y="417604"/>
                </a:lnTo>
                <a:cubicBezTo>
                  <a:pt x="517917" y="418571"/>
                  <a:pt x="515658" y="418249"/>
                  <a:pt x="514691" y="416960"/>
                </a:cubicBezTo>
                <a:cubicBezTo>
                  <a:pt x="513723" y="415993"/>
                  <a:pt x="511787" y="411481"/>
                  <a:pt x="512755" y="409548"/>
                </a:cubicBezTo>
                <a:lnTo>
                  <a:pt x="518885" y="396013"/>
                </a:lnTo>
                <a:cubicBezTo>
                  <a:pt x="519853" y="394079"/>
                  <a:pt x="518885" y="391824"/>
                  <a:pt x="516949" y="390857"/>
                </a:cubicBezTo>
                <a:lnTo>
                  <a:pt x="485976" y="376355"/>
                </a:lnTo>
                <a:cubicBezTo>
                  <a:pt x="484040" y="375711"/>
                  <a:pt x="481782" y="376355"/>
                  <a:pt x="480814" y="378289"/>
                </a:cubicBezTo>
                <a:lnTo>
                  <a:pt x="474361" y="392146"/>
                </a:lnTo>
                <a:cubicBezTo>
                  <a:pt x="473716" y="394079"/>
                  <a:pt x="471780" y="395691"/>
                  <a:pt x="470167" y="395368"/>
                </a:cubicBezTo>
                <a:cubicBezTo>
                  <a:pt x="468877" y="395368"/>
                  <a:pt x="464360" y="393757"/>
                  <a:pt x="463714" y="391824"/>
                </a:cubicBezTo>
                <a:lnTo>
                  <a:pt x="458230" y="377322"/>
                </a:lnTo>
                <a:cubicBezTo>
                  <a:pt x="457584" y="375389"/>
                  <a:pt x="455326" y="374422"/>
                  <a:pt x="453390" y="375066"/>
                </a:cubicBezTo>
                <a:close/>
                <a:moveTo>
                  <a:pt x="0" y="372515"/>
                </a:moveTo>
                <a:cubicBezTo>
                  <a:pt x="0" y="424064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5"/>
                  <a:pt x="0" y="465626"/>
                </a:cubicBezTo>
                <a:close/>
                <a:moveTo>
                  <a:pt x="466295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5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5" y="326083"/>
                </a:cubicBezTo>
                <a:close/>
                <a:moveTo>
                  <a:pt x="0" y="232654"/>
                </a:moveTo>
                <a:cubicBezTo>
                  <a:pt x="0" y="284212"/>
                  <a:pt x="104554" y="326103"/>
                  <a:pt x="233309" y="326103"/>
                </a:cubicBezTo>
                <a:cubicBezTo>
                  <a:pt x="362065" y="326103"/>
                  <a:pt x="466296" y="284212"/>
                  <a:pt x="466296" y="232654"/>
                </a:cubicBezTo>
                <a:lnTo>
                  <a:pt x="466296" y="299035"/>
                </a:lnTo>
                <a:cubicBezTo>
                  <a:pt x="393689" y="299035"/>
                  <a:pt x="332377" y="347370"/>
                  <a:pt x="312370" y="413429"/>
                </a:cubicBezTo>
                <a:cubicBezTo>
                  <a:pt x="287522" y="416973"/>
                  <a:pt x="261061" y="419229"/>
                  <a:pt x="233309" y="419229"/>
                </a:cubicBezTo>
                <a:cubicBezTo>
                  <a:pt x="104231" y="419229"/>
                  <a:pt x="0" y="377338"/>
                  <a:pt x="0" y="326103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445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445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10" name="ïṣľîḋê"/>
          <p:cNvSpPr/>
          <p:nvPr/>
        </p:nvSpPr>
        <p:spPr>
          <a:xfrm>
            <a:off x="1589280" y="1646442"/>
            <a:ext cx="9653976" cy="1254040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 fontScale="92500" lnSpcReduction="20000"/>
          </a:bodyPr>
          <a:lstStyle/>
          <a:p>
            <a:pPr>
              <a:lnSpc>
                <a:spcPct val="132000"/>
              </a:lnSpc>
              <a:buClr>
                <a:schemeClr val="tx1"/>
              </a:buClr>
            </a:pPr>
            <a:r>
              <a:rPr lang="zh-CN" altLang="en-US" sz="2400" dirty="0">
                <a:solidFill>
                  <a:srgbClr val="0000FF"/>
                </a:solidFill>
              </a:rPr>
              <a:t>字符设备：</a:t>
            </a:r>
            <a:r>
              <a:rPr lang="zh-CN" altLang="en-US" sz="2400" dirty="0"/>
              <a:t>数据的存取和传输都是以字符为单位的设备，如键盘、打印机。</a:t>
            </a:r>
          </a:p>
          <a:p>
            <a:pPr>
              <a:lnSpc>
                <a:spcPct val="132000"/>
              </a:lnSpc>
              <a:buClr>
                <a:schemeClr val="tx1"/>
              </a:buClr>
            </a:pPr>
            <a:r>
              <a:rPr lang="zh-CN" altLang="en-US" sz="2400" dirty="0"/>
              <a:t>不可寻址。</a:t>
            </a:r>
          </a:p>
          <a:p>
            <a:pPr>
              <a:lnSpc>
                <a:spcPct val="132000"/>
              </a:lnSpc>
              <a:buClr>
                <a:schemeClr val="tx1"/>
              </a:buClr>
            </a:pPr>
            <a:r>
              <a:rPr lang="zh-CN" altLang="en-US" sz="2400" dirty="0"/>
              <a:t>通常采用中断驱动</a:t>
            </a:r>
            <a:r>
              <a:rPr lang="en-US" altLang="zh-CN" sz="2400" dirty="0"/>
              <a:t>I/O</a:t>
            </a:r>
            <a:r>
              <a:rPr lang="zh-CN" altLang="en-US" sz="2400" dirty="0"/>
              <a:t>方式。</a:t>
            </a:r>
          </a:p>
        </p:txBody>
      </p:sp>
      <p:sp>
        <p:nvSpPr>
          <p:cNvPr id="11" name="îṧľïdè"/>
          <p:cNvSpPr/>
          <p:nvPr/>
        </p:nvSpPr>
        <p:spPr>
          <a:xfrm>
            <a:off x="1589763" y="3198126"/>
            <a:ext cx="10026981" cy="1644329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32000"/>
              </a:lnSpc>
            </a:pPr>
            <a:r>
              <a:rPr lang="en-US" altLang="zh-CN" sz="2400" dirty="0"/>
              <a:t>get</a:t>
            </a:r>
            <a:r>
              <a:rPr lang="zh-CN" altLang="en-US" sz="2400" dirty="0"/>
              <a:t>和</a:t>
            </a:r>
            <a:r>
              <a:rPr lang="en-US" altLang="zh-CN" sz="2400" dirty="0"/>
              <a:t>put</a:t>
            </a:r>
            <a:r>
              <a:rPr lang="zh-CN" altLang="en-US" sz="2400" dirty="0"/>
              <a:t>操作：字符设备采用顺序存取方式。</a:t>
            </a:r>
          </a:p>
          <a:p>
            <a:pPr marL="342900" indent="-342900">
              <a:lnSpc>
                <a:spcPct val="132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FF"/>
                </a:solidFill>
              </a:rPr>
              <a:t>get</a:t>
            </a:r>
            <a:r>
              <a:rPr lang="zh-CN" altLang="en-US" sz="2400" dirty="0">
                <a:solidFill>
                  <a:srgbClr val="0000FF"/>
                </a:solidFill>
              </a:rPr>
              <a:t>操作</a:t>
            </a:r>
            <a:r>
              <a:rPr lang="zh-CN" altLang="en-US" sz="2400" dirty="0"/>
              <a:t>用于从字符缓冲区取得一个字符（到内存），并将它返回给调用者。</a:t>
            </a:r>
          </a:p>
          <a:p>
            <a:pPr marL="342900" indent="-342900">
              <a:lnSpc>
                <a:spcPct val="132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FF"/>
                </a:solidFill>
              </a:rPr>
              <a:t>put</a:t>
            </a:r>
            <a:r>
              <a:rPr lang="zh-CN" altLang="en-US" sz="2400" dirty="0">
                <a:solidFill>
                  <a:srgbClr val="0000FF"/>
                </a:solidFill>
              </a:rPr>
              <a:t>操作</a:t>
            </a:r>
            <a:r>
              <a:rPr lang="zh-CN" altLang="en-US" sz="2400" dirty="0"/>
              <a:t>用于将一个新字符（从内存）输出到字符缓冲区网络。</a:t>
            </a:r>
          </a:p>
        </p:txBody>
      </p:sp>
      <p:sp>
        <p:nvSpPr>
          <p:cNvPr id="12" name="ïśļíde"/>
          <p:cNvSpPr/>
          <p:nvPr/>
        </p:nvSpPr>
        <p:spPr>
          <a:xfrm>
            <a:off x="1589280" y="5078248"/>
            <a:ext cx="9769402" cy="997278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 lnSpcReduction="10000"/>
          </a:bodyPr>
          <a:lstStyle/>
          <a:p>
            <a:pPr>
              <a:lnSpc>
                <a:spcPct val="132000"/>
              </a:lnSpc>
            </a:pPr>
            <a:r>
              <a:rPr lang="en-US" altLang="zh-CN" sz="2400" dirty="0"/>
              <a:t>in-control</a:t>
            </a:r>
            <a:r>
              <a:rPr lang="zh-CN" altLang="en-US" sz="2400" dirty="0"/>
              <a:t>指令：包含许多参数，每个参数均表示一个与具体设备相关的特定功能。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7.1.3 I/O</a:t>
            </a:r>
            <a:r>
              <a:rPr lang="zh-CN" altLang="en-US" sz="2800" b="1" dirty="0">
                <a:solidFill>
                  <a:schemeClr val="bg1"/>
                </a:solidFill>
              </a:rPr>
              <a:t>系统接口</a:t>
            </a:r>
            <a:r>
              <a:rPr lang="en-US" altLang="zh-CN" sz="2800" b="1" dirty="0">
                <a:solidFill>
                  <a:schemeClr val="bg1"/>
                </a:solidFill>
              </a:rPr>
              <a:t>(3)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iṥlídè"/>
          <p:cNvSpPr/>
          <p:nvPr/>
        </p:nvSpPr>
        <p:spPr>
          <a:xfrm>
            <a:off x="6958245" y="1128057"/>
            <a:ext cx="5233755" cy="5008286"/>
          </a:xfrm>
          <a:prstGeom prst="rect">
            <a:avLst/>
          </a:prstGeom>
          <a:blipFill>
            <a:blip r:embed="rId2"/>
            <a:stretch>
              <a:fillRect t="-27413" b="-27272"/>
            </a:stretch>
          </a:blipFill>
          <a:ln w="28575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" name="iṡļiḓe"/>
          <p:cNvGrpSpPr/>
          <p:nvPr/>
        </p:nvGrpSpPr>
        <p:grpSpPr>
          <a:xfrm>
            <a:off x="660400" y="1298467"/>
            <a:ext cx="5753279" cy="2333733"/>
            <a:chOff x="660400" y="1787149"/>
            <a:chExt cx="5753279" cy="2333733"/>
          </a:xfrm>
        </p:grpSpPr>
        <p:grpSp>
          <p:nvGrpSpPr>
            <p:cNvPr id="5" name="iSḻíḓè"/>
            <p:cNvGrpSpPr/>
            <p:nvPr/>
          </p:nvGrpSpPr>
          <p:grpSpPr>
            <a:xfrm>
              <a:off x="1296567" y="1835355"/>
              <a:ext cx="5117112" cy="2285527"/>
              <a:chOff x="1296567" y="1835355"/>
              <a:chExt cx="6453960" cy="2285527"/>
            </a:xfrm>
          </p:grpSpPr>
          <p:sp>
            <p:nvSpPr>
              <p:cNvPr id="9" name="îṧľîḋé"/>
              <p:cNvSpPr txBox="1"/>
              <p:nvPr/>
            </p:nvSpPr>
            <p:spPr>
              <a:xfrm>
                <a:off x="1296567" y="1835355"/>
                <a:ext cx="6293555" cy="3894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dirty="0">
                    <a:solidFill>
                      <a:srgbClr val="0000FF"/>
                    </a:solidFill>
                  </a:rPr>
                  <a:t>网络通信接口：</a:t>
                </a:r>
              </a:p>
            </p:txBody>
          </p:sp>
          <p:sp>
            <p:nvSpPr>
              <p:cNvPr id="10" name="íşļîḓé"/>
              <p:cNvSpPr/>
              <p:nvPr/>
            </p:nvSpPr>
            <p:spPr bwMode="auto">
              <a:xfrm>
                <a:off x="1296567" y="2279077"/>
                <a:ext cx="6453960" cy="1841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400" dirty="0"/>
                  <a:t>OS</a:t>
                </a:r>
                <a:r>
                  <a:rPr lang="zh-CN" altLang="en-US" sz="2400" dirty="0"/>
                  <a:t>提供相应的网络软件和网络通信接口，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以使计算机能通过网络同网络上的其他计算机进行通信</a:t>
                </a:r>
                <a:r>
                  <a:rPr lang="zh-CN" altLang="en-US" sz="2400" dirty="0"/>
                  <a:t>，或上网浏览信息。</a:t>
                </a:r>
              </a:p>
            </p:txBody>
          </p:sp>
        </p:grpSp>
        <p:grpSp>
          <p:nvGrpSpPr>
            <p:cNvPr id="6" name="ïS1íḋé"/>
            <p:cNvGrpSpPr/>
            <p:nvPr/>
          </p:nvGrpSpPr>
          <p:grpSpPr>
            <a:xfrm>
              <a:off x="660400" y="1787149"/>
              <a:ext cx="497734" cy="497734"/>
              <a:chOff x="660400" y="1787149"/>
              <a:chExt cx="497734" cy="497734"/>
            </a:xfrm>
          </p:grpSpPr>
          <p:sp>
            <p:nvSpPr>
              <p:cNvPr id="7" name="islîḋe"/>
              <p:cNvSpPr/>
              <p:nvPr/>
            </p:nvSpPr>
            <p:spPr>
              <a:xfrm>
                <a:off x="660400" y="1787149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îŝlîďe"/>
              <p:cNvSpPr/>
              <p:nvPr/>
            </p:nvSpPr>
            <p:spPr>
              <a:xfrm>
                <a:off x="779848" y="1918584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" name="iŝļïḓê"/>
          <p:cNvGrpSpPr/>
          <p:nvPr/>
        </p:nvGrpSpPr>
        <p:grpSpPr>
          <a:xfrm>
            <a:off x="669925" y="4319663"/>
            <a:ext cx="6297847" cy="501044"/>
            <a:chOff x="660400" y="2092935"/>
            <a:chExt cx="6297847" cy="501044"/>
          </a:xfrm>
        </p:grpSpPr>
        <p:sp>
          <p:nvSpPr>
            <p:cNvPr id="16" name="ïšļíďè"/>
            <p:cNvSpPr txBox="1"/>
            <p:nvPr/>
          </p:nvSpPr>
          <p:spPr>
            <a:xfrm>
              <a:off x="1296567" y="2092935"/>
              <a:ext cx="5661680" cy="38942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dirty="0"/>
                <a:t>具体参阅网络相关书籍。</a:t>
              </a:r>
            </a:p>
          </p:txBody>
        </p:sp>
        <p:grpSp>
          <p:nvGrpSpPr>
            <p:cNvPr id="13" name="ïŝľídè"/>
            <p:cNvGrpSpPr/>
            <p:nvPr/>
          </p:nvGrpSpPr>
          <p:grpSpPr>
            <a:xfrm>
              <a:off x="660400" y="2096245"/>
              <a:ext cx="497734" cy="497734"/>
              <a:chOff x="660400" y="2096245"/>
              <a:chExt cx="497734" cy="497734"/>
            </a:xfrm>
          </p:grpSpPr>
          <p:sp>
            <p:nvSpPr>
              <p:cNvPr id="14" name="ïṡľïde"/>
              <p:cNvSpPr/>
              <p:nvPr/>
            </p:nvSpPr>
            <p:spPr>
              <a:xfrm>
                <a:off x="660400" y="2096245"/>
                <a:ext cx="497734" cy="49773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ïšliḍe"/>
              <p:cNvSpPr/>
              <p:nvPr/>
            </p:nvSpPr>
            <p:spPr>
              <a:xfrm>
                <a:off x="779848" y="2227680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505676"/>
            <a:ext cx="4781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7.1 I/O</a:t>
            </a:r>
            <a:r>
              <a:rPr lang="zh-CN" altLang="en-US" sz="2400" dirty="0">
                <a:latin typeface="+mj-ea"/>
              </a:rPr>
              <a:t>系统的功能、模型和接口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143851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7.2 I/O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设备和设备控制器</a:t>
            </a:r>
          </a:p>
        </p:txBody>
      </p:sp>
      <p:sp>
        <p:nvSpPr>
          <p:cNvPr id="24" name="矩形 23"/>
          <p:cNvSpPr/>
          <p:nvPr/>
        </p:nvSpPr>
        <p:spPr>
          <a:xfrm>
            <a:off x="1696468" y="2762976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7.3 </a:t>
            </a:r>
            <a:r>
              <a:rPr lang="zh-CN" altLang="en-US" sz="2400" dirty="0">
                <a:latin typeface="+mj-ea"/>
              </a:rPr>
              <a:t>中断和中断处理程序</a:t>
            </a:r>
          </a:p>
        </p:txBody>
      </p:sp>
      <p:sp>
        <p:nvSpPr>
          <p:cNvPr id="25" name="矩形 24"/>
          <p:cNvSpPr/>
          <p:nvPr/>
        </p:nvSpPr>
        <p:spPr>
          <a:xfrm>
            <a:off x="1696468" y="3382101"/>
            <a:ext cx="3905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7.4 </a:t>
            </a:r>
            <a:r>
              <a:rPr lang="zh-CN" altLang="en-US" sz="2400" dirty="0">
                <a:latin typeface="+mj-ea"/>
              </a:rPr>
              <a:t>设备驱动程序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001226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7.5 </a:t>
            </a:r>
            <a:r>
              <a:rPr lang="zh-CN" altLang="en-US" sz="2400" dirty="0">
                <a:latin typeface="+mj-ea"/>
              </a:rPr>
              <a:t>与设备无关的</a:t>
            </a:r>
            <a:r>
              <a:rPr lang="en-US" altLang="zh-CN" sz="2400" dirty="0">
                <a:latin typeface="+mj-ea"/>
              </a:rPr>
              <a:t>I/O</a:t>
            </a:r>
            <a:r>
              <a:rPr lang="zh-CN" altLang="en-US" sz="2400" dirty="0">
                <a:latin typeface="+mj-ea"/>
              </a:rPr>
              <a:t>软件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620351"/>
            <a:ext cx="3682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7.6 </a:t>
            </a:r>
            <a:r>
              <a:rPr lang="zh-CN" altLang="en-US" sz="2400" dirty="0">
                <a:latin typeface="+mj-ea"/>
              </a:rPr>
              <a:t>用户层的</a:t>
            </a:r>
            <a:r>
              <a:rPr lang="en-US" altLang="zh-CN" sz="2400" dirty="0">
                <a:latin typeface="+mj-ea"/>
              </a:rPr>
              <a:t>I/O</a:t>
            </a:r>
            <a:r>
              <a:rPr lang="zh-CN" altLang="en-US" sz="2400" dirty="0">
                <a:latin typeface="+mj-ea"/>
              </a:rPr>
              <a:t>软件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239476"/>
            <a:ext cx="4021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7.7 </a:t>
            </a:r>
            <a:r>
              <a:rPr lang="zh-CN" altLang="en-US" sz="2400" dirty="0">
                <a:latin typeface="+mj-ea"/>
              </a:rPr>
              <a:t>缓冲区管理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3909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7</a:t>
            </a:r>
            <a:r>
              <a:rPr lang="zh-CN" altLang="en-US" sz="3600" dirty="0">
                <a:solidFill>
                  <a:srgbClr val="000000"/>
                </a:solidFill>
              </a:rPr>
              <a:t>章 输入</a:t>
            </a:r>
            <a:r>
              <a:rPr lang="en-US" altLang="zh-CN" sz="3600" dirty="0">
                <a:solidFill>
                  <a:srgbClr val="000000"/>
                </a:solidFill>
              </a:rPr>
              <a:t>/</a:t>
            </a:r>
            <a:r>
              <a:rPr lang="zh-CN" altLang="en-US" sz="3600" dirty="0">
                <a:solidFill>
                  <a:srgbClr val="000000"/>
                </a:solidFill>
              </a:rPr>
              <a:t>输出系统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46866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05380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709275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32774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9538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59154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19225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7.2.1 I/O</a:t>
            </a:r>
            <a:r>
              <a:rPr lang="zh-CN" altLang="en-US" sz="2800" b="1" dirty="0">
                <a:solidFill>
                  <a:schemeClr val="bg1"/>
                </a:solidFill>
              </a:rPr>
              <a:t>设备</a:t>
            </a:r>
          </a:p>
        </p:txBody>
      </p:sp>
      <p:grpSp>
        <p:nvGrpSpPr>
          <p:cNvPr id="3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15377" y="1434250"/>
            <a:ext cx="10998334" cy="5054256"/>
            <a:chOff x="673099" y="1172828"/>
            <a:chExt cx="10998334" cy="5054256"/>
          </a:xfrm>
        </p:grpSpPr>
        <p:sp>
          <p:nvSpPr>
            <p:cNvPr id="4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" name="ï$1iḍe"/>
            <p:cNvSpPr txBox="1"/>
            <p:nvPr/>
          </p:nvSpPr>
          <p:spPr>
            <a:xfrm>
              <a:off x="738159" y="1491721"/>
              <a:ext cx="2687137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200" b="1" dirty="0"/>
                <a:t>按</a:t>
              </a:r>
              <a:r>
                <a:rPr lang="zh-CN" altLang="en-US" sz="2200" b="1" dirty="0">
                  <a:solidFill>
                    <a:srgbClr val="FF0000"/>
                  </a:solidFill>
                </a:rPr>
                <a:t>使用特性</a:t>
              </a:r>
              <a:r>
                <a:rPr lang="zh-CN" altLang="en-US" sz="2200" b="1" dirty="0"/>
                <a:t>分类</a:t>
              </a:r>
            </a:p>
          </p:txBody>
        </p:sp>
        <p:sp>
          <p:nvSpPr>
            <p:cNvPr id="10" name="isľîdê"/>
            <p:cNvSpPr txBox="1"/>
            <p:nvPr/>
          </p:nvSpPr>
          <p:spPr>
            <a:xfrm>
              <a:off x="673099" y="3956541"/>
              <a:ext cx="2279337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存储设备、</a:t>
              </a:r>
              <a:r>
                <a:rPr lang="en-US" altLang="zh-CN" sz="2400" dirty="0"/>
                <a:t>I/O</a:t>
              </a:r>
              <a:r>
                <a:rPr lang="zh-CN" altLang="en-US" sz="2400" dirty="0"/>
                <a:t>设备</a:t>
              </a:r>
            </a:p>
          </p:txBody>
        </p:sp>
        <p:sp>
          <p:nvSpPr>
            <p:cNvPr id="11" name="íṩ1ïḑe"/>
            <p:cNvSpPr txBox="1"/>
            <p:nvPr/>
          </p:nvSpPr>
          <p:spPr>
            <a:xfrm>
              <a:off x="3743577" y="1491721"/>
              <a:ext cx="2369380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2400" b="1" dirty="0"/>
                <a:t>按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传输速率</a:t>
              </a:r>
              <a:r>
                <a:rPr lang="zh-CN" altLang="en-US" sz="2400" b="1" dirty="0"/>
                <a:t>分类</a:t>
              </a:r>
            </a:p>
          </p:txBody>
        </p:sp>
        <p:sp>
          <p:nvSpPr>
            <p:cNvPr id="12" name="ïsḻiďê"/>
            <p:cNvSpPr txBox="1"/>
            <p:nvPr/>
          </p:nvSpPr>
          <p:spPr>
            <a:xfrm>
              <a:off x="6277448" y="1187091"/>
              <a:ext cx="2434696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b="1" dirty="0"/>
                <a:t>按</a:t>
              </a:r>
              <a:r>
                <a:rPr lang="zh-CN" altLang="en-US" sz="2400" b="1" dirty="0">
                  <a:solidFill>
                    <a:srgbClr val="0000FF"/>
                  </a:solidFill>
                </a:rPr>
                <a:t>信息交换单位</a:t>
              </a:r>
              <a:r>
                <a:rPr lang="zh-CN" altLang="en-US" sz="2400" b="1" dirty="0"/>
                <a:t>分类</a:t>
              </a:r>
            </a:p>
          </p:txBody>
        </p:sp>
        <p:sp>
          <p:nvSpPr>
            <p:cNvPr id="13" name="isḷiḋé"/>
            <p:cNvSpPr txBox="1"/>
            <p:nvPr/>
          </p:nvSpPr>
          <p:spPr>
            <a:xfrm>
              <a:off x="8914689" y="1172828"/>
              <a:ext cx="2674033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b="1" dirty="0"/>
                <a:t>按</a:t>
              </a:r>
              <a:r>
                <a:rPr lang="zh-CN" altLang="en-US" sz="2400" b="1" dirty="0">
                  <a:solidFill>
                    <a:srgbClr val="0000FF"/>
                  </a:solidFill>
                </a:rPr>
                <a:t>设备的共享属性</a:t>
              </a:r>
              <a:r>
                <a:rPr lang="zh-CN" altLang="en-US" sz="2400" b="1" dirty="0"/>
                <a:t>分类</a:t>
              </a:r>
            </a:p>
          </p:txBody>
        </p:sp>
        <p:sp>
          <p:nvSpPr>
            <p:cNvPr id="14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5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6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7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8" name="isľîdê"/>
            <p:cNvSpPr txBox="1"/>
            <p:nvPr/>
          </p:nvSpPr>
          <p:spPr>
            <a:xfrm>
              <a:off x="2884623" y="3956541"/>
              <a:ext cx="3713948" cy="22705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/>
                <a:t>低速设备：键盘、鼠标器、语音的输入和输出等</a:t>
              </a:r>
            </a:p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/>
                <a:t>中速设备：行式打印机、激光打印机等</a:t>
              </a:r>
            </a:p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/>
                <a:t>高速设备：磁带机、磁盘机、光盘机等</a:t>
              </a:r>
            </a:p>
          </p:txBody>
        </p:sp>
        <p:sp>
          <p:nvSpPr>
            <p:cNvPr id="19" name="isľîdê"/>
            <p:cNvSpPr txBox="1"/>
            <p:nvPr/>
          </p:nvSpPr>
          <p:spPr>
            <a:xfrm>
              <a:off x="6828008" y="3956541"/>
              <a:ext cx="2134276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块设备、字符设备</a:t>
              </a:r>
            </a:p>
          </p:txBody>
        </p:sp>
        <p:sp>
          <p:nvSpPr>
            <p:cNvPr id="21" name="isľîdê"/>
            <p:cNvSpPr txBox="1"/>
            <p:nvPr/>
          </p:nvSpPr>
          <p:spPr>
            <a:xfrm>
              <a:off x="9105653" y="3983713"/>
              <a:ext cx="256578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独占设备、共享设备</a:t>
              </a:r>
            </a:p>
          </p:txBody>
        </p:sp>
      </p:grpSp>
      <p:sp>
        <p:nvSpPr>
          <p:cNvPr id="22" name="矩形 21"/>
          <p:cNvSpPr/>
          <p:nvPr/>
        </p:nvSpPr>
        <p:spPr>
          <a:xfrm>
            <a:off x="180527" y="1080592"/>
            <a:ext cx="10850563" cy="7073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>
                <a:latin typeface="+mn-ea"/>
              </a:rPr>
              <a:t>I/O</a:t>
            </a:r>
            <a:r>
              <a:rPr lang="zh-CN" altLang="en-US" sz="2400" dirty="0">
                <a:latin typeface="+mn-ea"/>
              </a:rPr>
              <a:t>设备的类型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设备与控制器之间的接口</a:t>
            </a:r>
          </a:p>
        </p:txBody>
      </p:sp>
      <p:sp>
        <p:nvSpPr>
          <p:cNvPr id="3" name="矩形 2"/>
          <p:cNvSpPr/>
          <p:nvPr/>
        </p:nvSpPr>
        <p:spPr>
          <a:xfrm>
            <a:off x="669925" y="1119229"/>
            <a:ext cx="10425559" cy="113457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+mn-ea"/>
              </a:rPr>
              <a:t>通常，设备并不是直接与</a:t>
            </a:r>
            <a:r>
              <a:rPr lang="en-US" altLang="zh-CN" sz="2400" dirty="0">
                <a:latin typeface="+mn-ea"/>
              </a:rPr>
              <a:t>CPU</a:t>
            </a:r>
            <a:r>
              <a:rPr lang="zh-CN" altLang="en-US" sz="2400" dirty="0">
                <a:latin typeface="+mn-ea"/>
              </a:rPr>
              <a:t>进行通信，而是与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设备控制器</a:t>
            </a:r>
            <a:r>
              <a:rPr lang="zh-CN" altLang="en-US" sz="2400" dirty="0">
                <a:latin typeface="+mn-ea"/>
              </a:rPr>
              <a:t>通信，因此，在设备与设备控制器之间应有一接口，在该接口中有三类信号各对应一条信号线。</a:t>
            </a:r>
          </a:p>
          <a:p>
            <a:pPr indent="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2400" dirty="0">
              <a:latin typeface="+mn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63641" y="2607138"/>
            <a:ext cx="11294995" cy="3220950"/>
            <a:chOff x="412125" y="2761684"/>
            <a:chExt cx="11294995" cy="3220950"/>
          </a:xfrm>
        </p:grpSpPr>
        <p:sp>
          <p:nvSpPr>
            <p:cNvPr id="2" name="矩形 1"/>
            <p:cNvSpPr/>
            <p:nvPr/>
          </p:nvSpPr>
          <p:spPr>
            <a:xfrm>
              <a:off x="4482073" y="3509890"/>
              <a:ext cx="4700789" cy="24727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267685" y="3934894"/>
              <a:ext cx="3065172" cy="61818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267685" y="4926567"/>
              <a:ext cx="3065172" cy="52803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17" idx="0"/>
            </p:cNvCxnSpPr>
            <p:nvPr/>
          </p:nvCxnSpPr>
          <p:spPr>
            <a:xfrm>
              <a:off x="6800271" y="3934894"/>
              <a:ext cx="0" cy="6825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5731547" y="2761684"/>
              <a:ext cx="1892971" cy="64517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32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2400" dirty="0">
                  <a:latin typeface="+mn-ea"/>
                </a:rPr>
                <a:t>I/O</a:t>
              </a:r>
              <a:r>
                <a:rPr lang="zh-CN" altLang="en-US" sz="2400" dirty="0">
                  <a:latin typeface="+mn-ea"/>
                </a:rPr>
                <a:t>设备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5267686" y="3946323"/>
              <a:ext cx="1532586" cy="60675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32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缓冲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6768408" y="3946323"/>
              <a:ext cx="1564449" cy="60675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32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转换器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5821922" y="4926567"/>
              <a:ext cx="1892971" cy="52803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32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控制逻辑</a:t>
              </a:r>
            </a:p>
          </p:txBody>
        </p:sp>
        <p:cxnSp>
          <p:nvCxnSpPr>
            <p:cNvPr id="29" name="直接箭头连接符 28"/>
            <p:cNvCxnSpPr/>
            <p:nvPr/>
          </p:nvCxnSpPr>
          <p:spPr>
            <a:xfrm>
              <a:off x="8332857" y="4227689"/>
              <a:ext cx="184167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10174535" y="3921398"/>
              <a:ext cx="1532585" cy="64517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32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dirty="0">
                  <a:latin typeface="+mn-ea"/>
                </a:rPr>
                <a:t>信号数据</a:t>
              </a:r>
            </a:p>
          </p:txBody>
        </p:sp>
        <p:cxnSp>
          <p:nvCxnSpPr>
            <p:cNvPr id="31" name="直接箭头连接符 30"/>
            <p:cNvCxnSpPr/>
            <p:nvPr/>
          </p:nvCxnSpPr>
          <p:spPr>
            <a:xfrm>
              <a:off x="2460089" y="4214810"/>
              <a:ext cx="280759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2575999" y="3631006"/>
              <a:ext cx="1822361" cy="64517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32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dirty="0">
                  <a:latin typeface="+mn-ea"/>
                </a:rPr>
                <a:t>数据信号线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412125" y="3860421"/>
              <a:ext cx="2080162" cy="64517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32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dirty="0">
                  <a:latin typeface="+mn-ea"/>
                </a:rPr>
                <a:t>至设备控制器</a:t>
              </a:r>
            </a:p>
          </p:txBody>
        </p:sp>
        <p:cxnSp>
          <p:nvCxnSpPr>
            <p:cNvPr id="37" name="直接箭头连接符 36"/>
            <p:cNvCxnSpPr/>
            <p:nvPr/>
          </p:nvCxnSpPr>
          <p:spPr>
            <a:xfrm flipH="1">
              <a:off x="2460089" y="5125792"/>
              <a:ext cx="280759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>
              <a:off x="2460089" y="5280338"/>
              <a:ext cx="280759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2659712" y="4597142"/>
              <a:ext cx="1822361" cy="64517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32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dirty="0">
                  <a:solidFill>
                    <a:srgbClr val="06D24C"/>
                  </a:solidFill>
                  <a:latin typeface="+mn-ea"/>
                </a:rPr>
                <a:t>状态信号线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2659712" y="5244504"/>
              <a:ext cx="1822361" cy="50613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32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dirty="0">
                  <a:solidFill>
                    <a:srgbClr val="0000FF"/>
                  </a:solidFill>
                  <a:latin typeface="+mn-ea"/>
                </a:rPr>
                <a:t>控制信号线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7.2.2 </a:t>
            </a:r>
            <a:r>
              <a:rPr lang="zh-CN" altLang="en-US" sz="2800" b="1" dirty="0">
                <a:solidFill>
                  <a:schemeClr val="bg1"/>
                </a:solidFill>
              </a:rPr>
              <a:t>设备控制器</a:t>
            </a:r>
          </a:p>
        </p:txBody>
      </p:sp>
      <p:sp>
        <p:nvSpPr>
          <p:cNvPr id="4" name="i$lîďê"/>
          <p:cNvSpPr/>
          <p:nvPr/>
        </p:nvSpPr>
        <p:spPr>
          <a:xfrm>
            <a:off x="1802479" y="2590671"/>
            <a:ext cx="10046084" cy="8145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设备控制器是</a:t>
            </a:r>
            <a:r>
              <a:rPr lang="en-US" altLang="zh-CN" sz="2400" dirty="0">
                <a:solidFill>
                  <a:srgbClr val="FF0000"/>
                </a:solidFill>
              </a:rPr>
              <a:t>CPU</a:t>
            </a:r>
            <a:r>
              <a:rPr lang="zh-CN" altLang="en-US" sz="2400" dirty="0">
                <a:solidFill>
                  <a:srgbClr val="FF0000"/>
                </a:solidFill>
              </a:rPr>
              <a:t>与</a:t>
            </a:r>
            <a:r>
              <a:rPr lang="en-US" altLang="zh-CN" sz="2400" dirty="0">
                <a:solidFill>
                  <a:srgbClr val="FF0000"/>
                </a:solidFill>
              </a:rPr>
              <a:t>I/O</a:t>
            </a:r>
            <a:r>
              <a:rPr lang="zh-CN" altLang="en-US" sz="2400" dirty="0">
                <a:solidFill>
                  <a:srgbClr val="FF0000"/>
                </a:solidFill>
              </a:rPr>
              <a:t>设备之间的接口</a:t>
            </a:r>
            <a:r>
              <a:rPr lang="zh-CN" altLang="en-US" sz="2400" dirty="0">
                <a:solidFill>
                  <a:srgbClr val="0000FF"/>
                </a:solidFill>
              </a:rPr>
              <a:t>，</a:t>
            </a:r>
            <a:r>
              <a:rPr lang="zh-CN" altLang="en-US" sz="2400" dirty="0"/>
              <a:t>接收从</a:t>
            </a:r>
            <a:r>
              <a:rPr lang="en-US" altLang="zh-CN" sz="2400" dirty="0"/>
              <a:t>CPU</a:t>
            </a:r>
            <a:r>
              <a:rPr lang="zh-CN" altLang="en-US" sz="2400" dirty="0"/>
              <a:t>发来的命令，并去</a:t>
            </a:r>
            <a:r>
              <a:rPr lang="zh-CN" altLang="en-US" sz="2400" dirty="0">
                <a:solidFill>
                  <a:srgbClr val="0000FF"/>
                </a:solidFill>
              </a:rPr>
              <a:t>控制</a:t>
            </a:r>
            <a:r>
              <a:rPr lang="en-US" altLang="zh-CN" sz="2400" dirty="0">
                <a:solidFill>
                  <a:srgbClr val="0000FF"/>
                </a:solidFill>
              </a:rPr>
              <a:t>I/O</a:t>
            </a:r>
            <a:r>
              <a:rPr lang="zh-CN" altLang="en-US" sz="2400" dirty="0">
                <a:solidFill>
                  <a:srgbClr val="0000FF"/>
                </a:solidFill>
              </a:rPr>
              <a:t>设备工作</a:t>
            </a:r>
          </a:p>
        </p:txBody>
      </p:sp>
      <p:sp>
        <p:nvSpPr>
          <p:cNvPr id="5" name="î$ļíḋè"/>
          <p:cNvSpPr/>
          <p:nvPr/>
        </p:nvSpPr>
        <p:spPr>
          <a:xfrm>
            <a:off x="1802479" y="4399007"/>
            <a:ext cx="9730290" cy="140541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当仅控制一个设备时，它只有一个惟一的设备地址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若控制器可连接多个设备时，则应含有多个设备地址，并使每一个设备地址对应一个设备</a:t>
            </a:r>
          </a:p>
        </p:txBody>
      </p:sp>
      <p:sp>
        <p:nvSpPr>
          <p:cNvPr id="6" name="ïṧḷïḋè"/>
          <p:cNvSpPr/>
          <p:nvPr/>
        </p:nvSpPr>
        <p:spPr>
          <a:xfrm>
            <a:off x="1802481" y="3983905"/>
            <a:ext cx="5010443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设备控制器是一个可编址的设备</a:t>
            </a:r>
          </a:p>
        </p:txBody>
      </p:sp>
      <p:sp>
        <p:nvSpPr>
          <p:cNvPr id="8" name="íšḻíḑê"/>
          <p:cNvSpPr/>
          <p:nvPr/>
        </p:nvSpPr>
        <p:spPr>
          <a:xfrm>
            <a:off x="1802480" y="1232766"/>
            <a:ext cx="9943052" cy="939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主要功能：控制一个或多个</a:t>
            </a:r>
            <a:r>
              <a:rPr lang="en-US" altLang="zh-CN" sz="2400" dirty="0"/>
              <a:t>I/O</a:t>
            </a:r>
            <a:r>
              <a:rPr lang="zh-CN" altLang="en-US" sz="2400" dirty="0"/>
              <a:t>设备，以实现</a:t>
            </a:r>
            <a:r>
              <a:rPr lang="en-US" altLang="zh-CN" sz="2400" dirty="0"/>
              <a:t>I/O</a:t>
            </a:r>
            <a:r>
              <a:rPr lang="zh-CN" altLang="en-US" sz="2400" dirty="0"/>
              <a:t>设备和计算机之间的数据交换</a:t>
            </a:r>
          </a:p>
        </p:txBody>
      </p:sp>
      <p:sp>
        <p:nvSpPr>
          <p:cNvPr id="9" name="îSļiḓè"/>
          <p:cNvSpPr/>
          <p:nvPr/>
        </p:nvSpPr>
        <p:spPr>
          <a:xfrm>
            <a:off x="1118977" y="1219204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0" name="íṥḻîḓe"/>
          <p:cNvSpPr/>
          <p:nvPr/>
        </p:nvSpPr>
        <p:spPr>
          <a:xfrm>
            <a:off x="1118977" y="3939940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îşļiḓè"/>
          <p:cNvSpPr/>
          <p:nvPr/>
        </p:nvSpPr>
        <p:spPr>
          <a:xfrm>
            <a:off x="1118977" y="2541661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ṡḷíďe"/>
          <p:cNvSpPr/>
          <p:nvPr/>
        </p:nvSpPr>
        <p:spPr>
          <a:xfrm>
            <a:off x="1309232" y="1415342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3" name="íSlíḋe"/>
          <p:cNvSpPr/>
          <p:nvPr/>
        </p:nvSpPr>
        <p:spPr>
          <a:xfrm>
            <a:off x="1309231" y="276367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4" name="ïśḷïḓe"/>
          <p:cNvSpPr/>
          <p:nvPr/>
        </p:nvSpPr>
        <p:spPr>
          <a:xfrm>
            <a:off x="1338170" y="4129400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设备控制器的基本功能</a:t>
            </a:r>
          </a:p>
        </p:txBody>
      </p:sp>
      <p:grpSp>
        <p:nvGrpSpPr>
          <p:cNvPr id="3" name="22440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54015" y="1595646"/>
            <a:ext cx="10848974" cy="3733544"/>
            <a:chOff x="665163" y="1557009"/>
            <a:chExt cx="10848974" cy="3733544"/>
          </a:xfrm>
        </p:grpSpPr>
        <p:sp>
          <p:nvSpPr>
            <p:cNvPr id="4" name="íśḷíḋé"/>
            <p:cNvSpPr/>
            <p:nvPr/>
          </p:nvSpPr>
          <p:spPr bwMode="auto">
            <a:xfrm>
              <a:off x="4801181" y="2133141"/>
              <a:ext cx="2589100" cy="2588226"/>
            </a:xfrm>
            <a:prstGeom prst="ellipse">
              <a:avLst/>
            </a:prstGeom>
            <a:blipFill>
              <a:blip r:embed="rId3"/>
              <a:stretch>
                <a:fillRect l="-25098" r="-24851"/>
              </a:stretch>
            </a:blipFill>
            <a:ln w="57150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en-US" sz="2800" b="1">
                <a:solidFill>
                  <a:schemeClr val="lt1"/>
                </a:solidFill>
              </a:endParaRPr>
            </a:p>
          </p:txBody>
        </p:sp>
        <p:sp>
          <p:nvSpPr>
            <p:cNvPr id="5" name="ïSlïďè"/>
            <p:cNvSpPr/>
            <p:nvPr/>
          </p:nvSpPr>
          <p:spPr bwMode="auto">
            <a:xfrm>
              <a:off x="4955845" y="2290426"/>
              <a:ext cx="343408" cy="342533"/>
            </a:xfrm>
            <a:custGeom>
              <a:avLst/>
              <a:gdLst>
                <a:gd name="T0" fmla="*/ 777 w 863"/>
                <a:gd name="T1" fmla="*/ 460 h 861"/>
                <a:gd name="T2" fmla="*/ 505 w 863"/>
                <a:gd name="T3" fmla="*/ 427 h 861"/>
                <a:gd name="T4" fmla="*/ 75 w 863"/>
                <a:gd name="T5" fmla="*/ 0 h 861"/>
                <a:gd name="T6" fmla="*/ 0 w 863"/>
                <a:gd name="T7" fmla="*/ 75 h 861"/>
                <a:gd name="T8" fmla="*/ 430 w 863"/>
                <a:gd name="T9" fmla="*/ 503 h 861"/>
                <a:gd name="T10" fmla="*/ 463 w 863"/>
                <a:gd name="T11" fmla="*/ 774 h 861"/>
                <a:gd name="T12" fmla="*/ 777 w 863"/>
                <a:gd name="T13" fmla="*/ 774 h 861"/>
                <a:gd name="T14" fmla="*/ 777 w 863"/>
                <a:gd name="T15" fmla="*/ 46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3" h="861">
                  <a:moveTo>
                    <a:pt x="777" y="460"/>
                  </a:moveTo>
                  <a:cubicBezTo>
                    <a:pt x="703" y="386"/>
                    <a:pt x="590" y="376"/>
                    <a:pt x="505" y="427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30" y="503"/>
                    <a:pt x="430" y="503"/>
                    <a:pt x="430" y="503"/>
                  </a:cubicBezTo>
                  <a:cubicBezTo>
                    <a:pt x="378" y="588"/>
                    <a:pt x="389" y="700"/>
                    <a:pt x="463" y="774"/>
                  </a:cubicBezTo>
                  <a:cubicBezTo>
                    <a:pt x="549" y="861"/>
                    <a:pt x="690" y="861"/>
                    <a:pt x="777" y="774"/>
                  </a:cubicBezTo>
                  <a:cubicBezTo>
                    <a:pt x="863" y="687"/>
                    <a:pt x="863" y="547"/>
                    <a:pt x="777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endParaRPr lang="en-US"/>
            </a:p>
          </p:txBody>
        </p:sp>
        <p:sp>
          <p:nvSpPr>
            <p:cNvPr id="6" name="îśľïḓê"/>
            <p:cNvSpPr/>
            <p:nvPr/>
          </p:nvSpPr>
          <p:spPr bwMode="auto">
            <a:xfrm>
              <a:off x="4523309" y="3361717"/>
              <a:ext cx="394089" cy="176509"/>
            </a:xfrm>
            <a:custGeom>
              <a:avLst/>
              <a:gdLst>
                <a:gd name="T0" fmla="*/ 770 w 992"/>
                <a:gd name="T1" fmla="*/ 0 h 444"/>
                <a:gd name="T2" fmla="*/ 555 w 992"/>
                <a:gd name="T3" fmla="*/ 169 h 444"/>
                <a:gd name="T4" fmla="*/ 0 w 992"/>
                <a:gd name="T5" fmla="*/ 169 h 444"/>
                <a:gd name="T6" fmla="*/ 0 w 992"/>
                <a:gd name="T7" fmla="*/ 275 h 444"/>
                <a:gd name="T8" fmla="*/ 555 w 992"/>
                <a:gd name="T9" fmla="*/ 275 h 444"/>
                <a:gd name="T10" fmla="*/ 770 w 992"/>
                <a:gd name="T11" fmla="*/ 444 h 444"/>
                <a:gd name="T12" fmla="*/ 992 w 992"/>
                <a:gd name="T13" fmla="*/ 222 h 444"/>
                <a:gd name="T14" fmla="*/ 770 w 992"/>
                <a:gd name="T1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2" h="444">
                  <a:moveTo>
                    <a:pt x="770" y="0"/>
                  </a:moveTo>
                  <a:cubicBezTo>
                    <a:pt x="666" y="0"/>
                    <a:pt x="578" y="72"/>
                    <a:pt x="555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555" y="275"/>
                    <a:pt x="555" y="275"/>
                    <a:pt x="555" y="275"/>
                  </a:cubicBezTo>
                  <a:cubicBezTo>
                    <a:pt x="578" y="372"/>
                    <a:pt x="666" y="444"/>
                    <a:pt x="770" y="444"/>
                  </a:cubicBezTo>
                  <a:cubicBezTo>
                    <a:pt x="892" y="444"/>
                    <a:pt x="992" y="344"/>
                    <a:pt x="992" y="222"/>
                  </a:cubicBezTo>
                  <a:cubicBezTo>
                    <a:pt x="992" y="99"/>
                    <a:pt x="892" y="0"/>
                    <a:pt x="7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32500" lnSpcReduction="20000"/>
            </a:bodyPr>
            <a:lstStyle/>
            <a:p>
              <a:endParaRPr lang="en-US"/>
            </a:p>
          </p:txBody>
        </p:sp>
        <p:sp>
          <p:nvSpPr>
            <p:cNvPr id="7" name="ïSlíďé"/>
            <p:cNvSpPr/>
            <p:nvPr/>
          </p:nvSpPr>
          <p:spPr bwMode="auto">
            <a:xfrm>
              <a:off x="4225048" y="1557009"/>
              <a:ext cx="846430" cy="8464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8" name="îSḷîḑê"/>
            <p:cNvSpPr/>
            <p:nvPr/>
          </p:nvSpPr>
          <p:spPr bwMode="auto">
            <a:xfrm>
              <a:off x="3622073" y="2998796"/>
              <a:ext cx="847397" cy="84643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9" name="îṣlîḑê"/>
            <p:cNvSpPr/>
            <p:nvPr/>
          </p:nvSpPr>
          <p:spPr bwMode="auto">
            <a:xfrm>
              <a:off x="4945359" y="4227664"/>
              <a:ext cx="352146" cy="352146"/>
            </a:xfrm>
            <a:custGeom>
              <a:avLst/>
              <a:gdLst>
                <a:gd name="T0" fmla="*/ 797 w 884"/>
                <a:gd name="T1" fmla="*/ 87 h 886"/>
                <a:gd name="T2" fmla="*/ 483 w 884"/>
                <a:gd name="T3" fmla="*/ 87 h 886"/>
                <a:gd name="T4" fmla="*/ 450 w 884"/>
                <a:gd name="T5" fmla="*/ 358 h 886"/>
                <a:gd name="T6" fmla="*/ 0 w 884"/>
                <a:gd name="T7" fmla="*/ 811 h 886"/>
                <a:gd name="T8" fmla="*/ 75 w 884"/>
                <a:gd name="T9" fmla="*/ 886 h 886"/>
                <a:gd name="T10" fmla="*/ 525 w 884"/>
                <a:gd name="T11" fmla="*/ 434 h 886"/>
                <a:gd name="T12" fmla="*/ 797 w 884"/>
                <a:gd name="T13" fmla="*/ 401 h 886"/>
                <a:gd name="T14" fmla="*/ 797 w 884"/>
                <a:gd name="T15" fmla="*/ 8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886">
                  <a:moveTo>
                    <a:pt x="797" y="87"/>
                  </a:moveTo>
                  <a:cubicBezTo>
                    <a:pt x="710" y="0"/>
                    <a:pt x="570" y="0"/>
                    <a:pt x="483" y="87"/>
                  </a:cubicBezTo>
                  <a:cubicBezTo>
                    <a:pt x="409" y="161"/>
                    <a:pt x="399" y="273"/>
                    <a:pt x="450" y="358"/>
                  </a:cubicBezTo>
                  <a:cubicBezTo>
                    <a:pt x="0" y="811"/>
                    <a:pt x="0" y="811"/>
                    <a:pt x="0" y="811"/>
                  </a:cubicBezTo>
                  <a:cubicBezTo>
                    <a:pt x="75" y="886"/>
                    <a:pt x="75" y="886"/>
                    <a:pt x="75" y="886"/>
                  </a:cubicBezTo>
                  <a:cubicBezTo>
                    <a:pt x="525" y="434"/>
                    <a:pt x="525" y="434"/>
                    <a:pt x="525" y="434"/>
                  </a:cubicBezTo>
                  <a:cubicBezTo>
                    <a:pt x="611" y="485"/>
                    <a:pt x="723" y="475"/>
                    <a:pt x="797" y="401"/>
                  </a:cubicBezTo>
                  <a:cubicBezTo>
                    <a:pt x="884" y="314"/>
                    <a:pt x="884" y="174"/>
                    <a:pt x="797" y="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endParaRPr lang="en-US"/>
            </a:p>
          </p:txBody>
        </p:sp>
        <p:sp>
          <p:nvSpPr>
            <p:cNvPr id="10" name="ï$ľîḓé"/>
            <p:cNvSpPr/>
            <p:nvPr/>
          </p:nvSpPr>
          <p:spPr bwMode="auto">
            <a:xfrm flipH="1">
              <a:off x="6892749" y="2290426"/>
              <a:ext cx="343408" cy="342533"/>
            </a:xfrm>
            <a:custGeom>
              <a:avLst/>
              <a:gdLst>
                <a:gd name="T0" fmla="*/ 777 w 863"/>
                <a:gd name="T1" fmla="*/ 460 h 861"/>
                <a:gd name="T2" fmla="*/ 505 w 863"/>
                <a:gd name="T3" fmla="*/ 427 h 861"/>
                <a:gd name="T4" fmla="*/ 75 w 863"/>
                <a:gd name="T5" fmla="*/ 0 h 861"/>
                <a:gd name="T6" fmla="*/ 0 w 863"/>
                <a:gd name="T7" fmla="*/ 75 h 861"/>
                <a:gd name="T8" fmla="*/ 430 w 863"/>
                <a:gd name="T9" fmla="*/ 503 h 861"/>
                <a:gd name="T10" fmla="*/ 463 w 863"/>
                <a:gd name="T11" fmla="*/ 774 h 861"/>
                <a:gd name="T12" fmla="*/ 777 w 863"/>
                <a:gd name="T13" fmla="*/ 774 h 861"/>
                <a:gd name="T14" fmla="*/ 777 w 863"/>
                <a:gd name="T15" fmla="*/ 46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3" h="861">
                  <a:moveTo>
                    <a:pt x="777" y="460"/>
                  </a:moveTo>
                  <a:cubicBezTo>
                    <a:pt x="703" y="386"/>
                    <a:pt x="590" y="376"/>
                    <a:pt x="505" y="427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30" y="503"/>
                    <a:pt x="430" y="503"/>
                    <a:pt x="430" y="503"/>
                  </a:cubicBezTo>
                  <a:cubicBezTo>
                    <a:pt x="378" y="588"/>
                    <a:pt x="389" y="700"/>
                    <a:pt x="463" y="774"/>
                  </a:cubicBezTo>
                  <a:cubicBezTo>
                    <a:pt x="549" y="861"/>
                    <a:pt x="690" y="861"/>
                    <a:pt x="777" y="774"/>
                  </a:cubicBezTo>
                  <a:cubicBezTo>
                    <a:pt x="863" y="687"/>
                    <a:pt x="863" y="547"/>
                    <a:pt x="777" y="4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endParaRPr lang="en-US"/>
            </a:p>
          </p:txBody>
        </p:sp>
        <p:sp>
          <p:nvSpPr>
            <p:cNvPr id="11" name="isḷiḋé"/>
            <p:cNvSpPr/>
            <p:nvPr/>
          </p:nvSpPr>
          <p:spPr bwMode="auto">
            <a:xfrm flipH="1">
              <a:off x="7274604" y="3361717"/>
              <a:ext cx="394089" cy="176509"/>
            </a:xfrm>
            <a:custGeom>
              <a:avLst/>
              <a:gdLst>
                <a:gd name="T0" fmla="*/ 770 w 992"/>
                <a:gd name="T1" fmla="*/ 0 h 444"/>
                <a:gd name="T2" fmla="*/ 555 w 992"/>
                <a:gd name="T3" fmla="*/ 169 h 444"/>
                <a:gd name="T4" fmla="*/ 0 w 992"/>
                <a:gd name="T5" fmla="*/ 169 h 444"/>
                <a:gd name="T6" fmla="*/ 0 w 992"/>
                <a:gd name="T7" fmla="*/ 275 h 444"/>
                <a:gd name="T8" fmla="*/ 555 w 992"/>
                <a:gd name="T9" fmla="*/ 275 h 444"/>
                <a:gd name="T10" fmla="*/ 770 w 992"/>
                <a:gd name="T11" fmla="*/ 444 h 444"/>
                <a:gd name="T12" fmla="*/ 992 w 992"/>
                <a:gd name="T13" fmla="*/ 222 h 444"/>
                <a:gd name="T14" fmla="*/ 770 w 992"/>
                <a:gd name="T1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2" h="444">
                  <a:moveTo>
                    <a:pt x="770" y="0"/>
                  </a:moveTo>
                  <a:cubicBezTo>
                    <a:pt x="666" y="0"/>
                    <a:pt x="578" y="72"/>
                    <a:pt x="555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555" y="275"/>
                    <a:pt x="555" y="275"/>
                    <a:pt x="555" y="275"/>
                  </a:cubicBezTo>
                  <a:cubicBezTo>
                    <a:pt x="578" y="372"/>
                    <a:pt x="666" y="444"/>
                    <a:pt x="770" y="444"/>
                  </a:cubicBezTo>
                  <a:cubicBezTo>
                    <a:pt x="892" y="444"/>
                    <a:pt x="992" y="344"/>
                    <a:pt x="992" y="222"/>
                  </a:cubicBezTo>
                  <a:cubicBezTo>
                    <a:pt x="992" y="99"/>
                    <a:pt x="892" y="0"/>
                    <a:pt x="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32500" lnSpcReduction="20000"/>
            </a:bodyPr>
            <a:lstStyle/>
            <a:p>
              <a:endParaRPr lang="en-US"/>
            </a:p>
          </p:txBody>
        </p:sp>
        <p:sp>
          <p:nvSpPr>
            <p:cNvPr id="12" name="îśḻiďé"/>
            <p:cNvSpPr/>
            <p:nvPr/>
          </p:nvSpPr>
          <p:spPr bwMode="auto">
            <a:xfrm>
              <a:off x="7109163" y="1557009"/>
              <a:ext cx="846430" cy="8464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3" name="išľiďe"/>
            <p:cNvSpPr/>
            <p:nvPr/>
          </p:nvSpPr>
          <p:spPr bwMode="auto">
            <a:xfrm>
              <a:off x="7712046" y="2998796"/>
              <a:ext cx="847397" cy="84643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4" name="ïṡľíḍè"/>
            <p:cNvSpPr/>
            <p:nvPr/>
          </p:nvSpPr>
          <p:spPr bwMode="auto">
            <a:xfrm flipH="1">
              <a:off x="6894497" y="4227664"/>
              <a:ext cx="352146" cy="352146"/>
            </a:xfrm>
            <a:custGeom>
              <a:avLst/>
              <a:gdLst>
                <a:gd name="T0" fmla="*/ 797 w 884"/>
                <a:gd name="T1" fmla="*/ 87 h 886"/>
                <a:gd name="T2" fmla="*/ 483 w 884"/>
                <a:gd name="T3" fmla="*/ 87 h 886"/>
                <a:gd name="T4" fmla="*/ 450 w 884"/>
                <a:gd name="T5" fmla="*/ 358 h 886"/>
                <a:gd name="T6" fmla="*/ 0 w 884"/>
                <a:gd name="T7" fmla="*/ 811 h 886"/>
                <a:gd name="T8" fmla="*/ 75 w 884"/>
                <a:gd name="T9" fmla="*/ 886 h 886"/>
                <a:gd name="T10" fmla="*/ 525 w 884"/>
                <a:gd name="T11" fmla="*/ 434 h 886"/>
                <a:gd name="T12" fmla="*/ 797 w 884"/>
                <a:gd name="T13" fmla="*/ 401 h 886"/>
                <a:gd name="T14" fmla="*/ 797 w 884"/>
                <a:gd name="T15" fmla="*/ 8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886">
                  <a:moveTo>
                    <a:pt x="797" y="87"/>
                  </a:moveTo>
                  <a:cubicBezTo>
                    <a:pt x="710" y="0"/>
                    <a:pt x="570" y="0"/>
                    <a:pt x="483" y="87"/>
                  </a:cubicBezTo>
                  <a:cubicBezTo>
                    <a:pt x="409" y="161"/>
                    <a:pt x="399" y="273"/>
                    <a:pt x="450" y="358"/>
                  </a:cubicBezTo>
                  <a:cubicBezTo>
                    <a:pt x="0" y="811"/>
                    <a:pt x="0" y="811"/>
                    <a:pt x="0" y="811"/>
                  </a:cubicBezTo>
                  <a:cubicBezTo>
                    <a:pt x="75" y="886"/>
                    <a:pt x="75" y="886"/>
                    <a:pt x="75" y="886"/>
                  </a:cubicBezTo>
                  <a:cubicBezTo>
                    <a:pt x="525" y="434"/>
                    <a:pt x="525" y="434"/>
                    <a:pt x="525" y="434"/>
                  </a:cubicBezTo>
                  <a:cubicBezTo>
                    <a:pt x="611" y="485"/>
                    <a:pt x="723" y="475"/>
                    <a:pt x="797" y="401"/>
                  </a:cubicBezTo>
                  <a:cubicBezTo>
                    <a:pt x="884" y="314"/>
                    <a:pt x="884" y="174"/>
                    <a:pt x="797" y="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endParaRPr lang="en-US"/>
            </a:p>
          </p:txBody>
        </p:sp>
        <p:sp>
          <p:nvSpPr>
            <p:cNvPr id="15" name="isḷídé"/>
            <p:cNvSpPr/>
            <p:nvPr/>
          </p:nvSpPr>
          <p:spPr bwMode="auto">
            <a:xfrm>
              <a:off x="4220680" y="4443157"/>
              <a:ext cx="846430" cy="8473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6" name="íśľîḋé"/>
            <p:cNvSpPr/>
            <p:nvPr/>
          </p:nvSpPr>
          <p:spPr bwMode="auto">
            <a:xfrm>
              <a:off x="7115280" y="4443157"/>
              <a:ext cx="846430" cy="847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7" name="ïṡḷidè"/>
            <p:cNvSpPr/>
            <p:nvPr/>
          </p:nvSpPr>
          <p:spPr bwMode="auto">
            <a:xfrm>
              <a:off x="7963389" y="3249916"/>
              <a:ext cx="344710" cy="344189"/>
            </a:xfrm>
            <a:custGeom>
              <a:avLst/>
              <a:gdLst>
                <a:gd name="connsiteX0" fmla="*/ 106370 w 607639"/>
                <a:gd name="connsiteY0" fmla="*/ 436610 h 606722"/>
                <a:gd name="connsiteX1" fmla="*/ 61329 w 607639"/>
                <a:gd name="connsiteY1" fmla="*/ 480515 h 606722"/>
                <a:gd name="connsiteX2" fmla="*/ 126397 w 607639"/>
                <a:gd name="connsiteY2" fmla="*/ 545485 h 606722"/>
                <a:gd name="connsiteX3" fmla="*/ 170369 w 607639"/>
                <a:gd name="connsiteY3" fmla="*/ 500513 h 606722"/>
                <a:gd name="connsiteX4" fmla="*/ 455714 w 607639"/>
                <a:gd name="connsiteY4" fmla="*/ 404481 h 606722"/>
                <a:gd name="connsiteX5" fmla="*/ 531614 w 607639"/>
                <a:gd name="connsiteY5" fmla="*/ 404481 h 606722"/>
                <a:gd name="connsiteX6" fmla="*/ 531703 w 607639"/>
                <a:gd name="connsiteY6" fmla="*/ 404481 h 606722"/>
                <a:gd name="connsiteX7" fmla="*/ 531792 w 607639"/>
                <a:gd name="connsiteY7" fmla="*/ 404481 h 606722"/>
                <a:gd name="connsiteX8" fmla="*/ 548075 w 607639"/>
                <a:gd name="connsiteY8" fmla="*/ 410525 h 606722"/>
                <a:gd name="connsiteX9" fmla="*/ 551456 w 607639"/>
                <a:gd name="connsiteY9" fmla="*/ 413991 h 606722"/>
                <a:gd name="connsiteX10" fmla="*/ 556973 w 607639"/>
                <a:gd name="connsiteY10" fmla="*/ 429012 h 606722"/>
                <a:gd name="connsiteX11" fmla="*/ 556973 w 607639"/>
                <a:gd name="connsiteY11" fmla="*/ 429811 h 606722"/>
                <a:gd name="connsiteX12" fmla="*/ 556973 w 607639"/>
                <a:gd name="connsiteY12" fmla="*/ 505625 h 606722"/>
                <a:gd name="connsiteX13" fmla="*/ 531614 w 607639"/>
                <a:gd name="connsiteY13" fmla="*/ 530867 h 606722"/>
                <a:gd name="connsiteX14" fmla="*/ 506343 w 607639"/>
                <a:gd name="connsiteY14" fmla="*/ 505625 h 606722"/>
                <a:gd name="connsiteX15" fmla="*/ 476001 w 607639"/>
                <a:gd name="connsiteY15" fmla="*/ 546065 h 606722"/>
                <a:gd name="connsiteX16" fmla="*/ 455714 w 607639"/>
                <a:gd name="connsiteY16" fmla="*/ 556197 h 606722"/>
                <a:gd name="connsiteX17" fmla="*/ 440498 w 607639"/>
                <a:gd name="connsiteY17" fmla="*/ 551131 h 606722"/>
                <a:gd name="connsiteX18" fmla="*/ 435515 w 607639"/>
                <a:gd name="connsiteY18" fmla="*/ 515757 h 606722"/>
                <a:gd name="connsiteX19" fmla="*/ 481073 w 607639"/>
                <a:gd name="connsiteY19" fmla="*/ 455053 h 606722"/>
                <a:gd name="connsiteX20" fmla="*/ 455714 w 607639"/>
                <a:gd name="connsiteY20" fmla="*/ 455053 h 606722"/>
                <a:gd name="connsiteX21" fmla="*/ 430443 w 607639"/>
                <a:gd name="connsiteY21" fmla="*/ 429811 h 606722"/>
                <a:gd name="connsiteX22" fmla="*/ 455714 w 607639"/>
                <a:gd name="connsiteY22" fmla="*/ 404481 h 606722"/>
                <a:gd name="connsiteX23" fmla="*/ 157786 w 607639"/>
                <a:gd name="connsiteY23" fmla="*/ 282117 h 606722"/>
                <a:gd name="connsiteX24" fmla="*/ 175710 w 607639"/>
                <a:gd name="connsiteY24" fmla="*/ 289516 h 606722"/>
                <a:gd name="connsiteX25" fmla="*/ 317685 w 607639"/>
                <a:gd name="connsiteY25" fmla="*/ 431277 h 606722"/>
                <a:gd name="connsiteX26" fmla="*/ 317685 w 607639"/>
                <a:gd name="connsiteY26" fmla="*/ 467006 h 606722"/>
                <a:gd name="connsiteX27" fmla="*/ 245229 w 607639"/>
                <a:gd name="connsiteY27" fmla="*/ 539441 h 606722"/>
                <a:gd name="connsiteX28" fmla="*/ 227248 w 607639"/>
                <a:gd name="connsiteY28" fmla="*/ 546818 h 606722"/>
                <a:gd name="connsiteX29" fmla="*/ 209357 w 607639"/>
                <a:gd name="connsiteY29" fmla="*/ 539441 h 606722"/>
                <a:gd name="connsiteX30" fmla="*/ 206241 w 607639"/>
                <a:gd name="connsiteY30" fmla="*/ 536242 h 606722"/>
                <a:gd name="connsiteX31" fmla="*/ 144734 w 607639"/>
                <a:gd name="connsiteY31" fmla="*/ 599079 h 606722"/>
                <a:gd name="connsiteX32" fmla="*/ 126753 w 607639"/>
                <a:gd name="connsiteY32" fmla="*/ 606722 h 606722"/>
                <a:gd name="connsiteX33" fmla="*/ 126575 w 607639"/>
                <a:gd name="connsiteY33" fmla="*/ 606722 h 606722"/>
                <a:gd name="connsiteX34" fmla="*/ 108684 w 607639"/>
                <a:gd name="connsiteY34" fmla="*/ 599256 h 606722"/>
                <a:gd name="connsiteX35" fmla="*/ 7388 w 607639"/>
                <a:gd name="connsiteY35" fmla="*/ 498113 h 606722"/>
                <a:gd name="connsiteX36" fmla="*/ 0 w 607639"/>
                <a:gd name="connsiteY36" fmla="*/ 480160 h 606722"/>
                <a:gd name="connsiteX37" fmla="*/ 7655 w 607639"/>
                <a:gd name="connsiteY37" fmla="*/ 462206 h 606722"/>
                <a:gd name="connsiteX38" fmla="*/ 70587 w 607639"/>
                <a:gd name="connsiteY38" fmla="*/ 400792 h 606722"/>
                <a:gd name="connsiteX39" fmla="*/ 67382 w 607639"/>
                <a:gd name="connsiteY39" fmla="*/ 397681 h 606722"/>
                <a:gd name="connsiteX40" fmla="*/ 59994 w 607639"/>
                <a:gd name="connsiteY40" fmla="*/ 379728 h 606722"/>
                <a:gd name="connsiteX41" fmla="*/ 67382 w 607639"/>
                <a:gd name="connsiteY41" fmla="*/ 361863 h 606722"/>
                <a:gd name="connsiteX42" fmla="*/ 139927 w 607639"/>
                <a:gd name="connsiteY42" fmla="*/ 289516 h 606722"/>
                <a:gd name="connsiteX43" fmla="*/ 157786 w 607639"/>
                <a:gd name="connsiteY43" fmla="*/ 282117 h 606722"/>
                <a:gd name="connsiteX44" fmla="*/ 363724 w 607639"/>
                <a:gd name="connsiteY44" fmla="*/ 101159 h 606722"/>
                <a:gd name="connsiteX45" fmla="*/ 353254 w 607639"/>
                <a:gd name="connsiteY45" fmla="*/ 105492 h 606722"/>
                <a:gd name="connsiteX46" fmla="*/ 320945 w 607639"/>
                <a:gd name="connsiteY46" fmla="*/ 137752 h 606722"/>
                <a:gd name="connsiteX47" fmla="*/ 323793 w 607639"/>
                <a:gd name="connsiteY47" fmla="*/ 139974 h 606722"/>
                <a:gd name="connsiteX48" fmla="*/ 335898 w 607639"/>
                <a:gd name="connsiteY48" fmla="*/ 148417 h 606722"/>
                <a:gd name="connsiteX49" fmla="*/ 341149 w 607639"/>
                <a:gd name="connsiteY49" fmla="*/ 151794 h 606722"/>
                <a:gd name="connsiteX50" fmla="*/ 359930 w 607639"/>
                <a:gd name="connsiteY50" fmla="*/ 162459 h 606722"/>
                <a:gd name="connsiteX51" fmla="*/ 408439 w 607639"/>
                <a:gd name="connsiteY51" fmla="*/ 198897 h 606722"/>
                <a:gd name="connsiteX52" fmla="*/ 444933 w 607639"/>
                <a:gd name="connsiteY52" fmla="*/ 247243 h 606722"/>
                <a:gd name="connsiteX53" fmla="*/ 455614 w 607639"/>
                <a:gd name="connsiteY53" fmla="*/ 266084 h 606722"/>
                <a:gd name="connsiteX54" fmla="*/ 458907 w 607639"/>
                <a:gd name="connsiteY54" fmla="*/ 271239 h 606722"/>
                <a:gd name="connsiteX55" fmla="*/ 467452 w 607639"/>
                <a:gd name="connsiteY55" fmla="*/ 283326 h 606722"/>
                <a:gd name="connsiteX56" fmla="*/ 469677 w 607639"/>
                <a:gd name="connsiteY56" fmla="*/ 286258 h 606722"/>
                <a:gd name="connsiteX57" fmla="*/ 501987 w 607639"/>
                <a:gd name="connsiteY57" fmla="*/ 253998 h 606722"/>
                <a:gd name="connsiteX58" fmla="*/ 501987 w 607639"/>
                <a:gd name="connsiteY58" fmla="*/ 233024 h 606722"/>
                <a:gd name="connsiteX59" fmla="*/ 374260 w 607639"/>
                <a:gd name="connsiteY59" fmla="*/ 105492 h 606722"/>
                <a:gd name="connsiteX60" fmla="*/ 363724 w 607639"/>
                <a:gd name="connsiteY60" fmla="*/ 101159 h 606722"/>
                <a:gd name="connsiteX61" fmla="*/ 177209 w 607639"/>
                <a:gd name="connsiteY61" fmla="*/ 50521 h 606722"/>
                <a:gd name="connsiteX62" fmla="*/ 195096 w 607639"/>
                <a:gd name="connsiteY62" fmla="*/ 57919 h 606722"/>
                <a:gd name="connsiteX63" fmla="*/ 195096 w 607639"/>
                <a:gd name="connsiteY63" fmla="*/ 93644 h 606722"/>
                <a:gd name="connsiteX64" fmla="*/ 137075 w 607639"/>
                <a:gd name="connsiteY64" fmla="*/ 151675 h 606722"/>
                <a:gd name="connsiteX65" fmla="*/ 151936 w 607639"/>
                <a:gd name="connsiteY65" fmla="*/ 151675 h 606722"/>
                <a:gd name="connsiteX66" fmla="*/ 177209 w 607639"/>
                <a:gd name="connsiteY66" fmla="*/ 176914 h 606722"/>
                <a:gd name="connsiteX67" fmla="*/ 151936 w 607639"/>
                <a:gd name="connsiteY67" fmla="*/ 202241 h 606722"/>
                <a:gd name="connsiteX68" fmla="*/ 75939 w 607639"/>
                <a:gd name="connsiteY68" fmla="*/ 202241 h 606722"/>
                <a:gd name="connsiteX69" fmla="*/ 59387 w 607639"/>
                <a:gd name="connsiteY69" fmla="*/ 196020 h 606722"/>
                <a:gd name="connsiteX70" fmla="*/ 55916 w 607639"/>
                <a:gd name="connsiteY70" fmla="*/ 192288 h 606722"/>
                <a:gd name="connsiteX71" fmla="*/ 50755 w 607639"/>
                <a:gd name="connsiteY71" fmla="*/ 178691 h 606722"/>
                <a:gd name="connsiteX72" fmla="*/ 50666 w 607639"/>
                <a:gd name="connsiteY72" fmla="*/ 176736 h 606722"/>
                <a:gd name="connsiteX73" fmla="*/ 50666 w 607639"/>
                <a:gd name="connsiteY73" fmla="*/ 101109 h 606722"/>
                <a:gd name="connsiteX74" fmla="*/ 75939 w 607639"/>
                <a:gd name="connsiteY74" fmla="*/ 75782 h 606722"/>
                <a:gd name="connsiteX75" fmla="*/ 101301 w 607639"/>
                <a:gd name="connsiteY75" fmla="*/ 101109 h 606722"/>
                <a:gd name="connsiteX76" fmla="*/ 101301 w 607639"/>
                <a:gd name="connsiteY76" fmla="*/ 115861 h 606722"/>
                <a:gd name="connsiteX77" fmla="*/ 159322 w 607639"/>
                <a:gd name="connsiteY77" fmla="*/ 57919 h 606722"/>
                <a:gd name="connsiteX78" fmla="*/ 177209 w 607639"/>
                <a:gd name="connsiteY78" fmla="*/ 50521 h 606722"/>
                <a:gd name="connsiteX79" fmla="*/ 480892 w 607639"/>
                <a:gd name="connsiteY79" fmla="*/ 0 h 606722"/>
                <a:gd name="connsiteX80" fmla="*/ 498960 w 607639"/>
                <a:gd name="connsiteY80" fmla="*/ 7376 h 606722"/>
                <a:gd name="connsiteX81" fmla="*/ 600162 w 607639"/>
                <a:gd name="connsiteY81" fmla="*/ 108513 h 606722"/>
                <a:gd name="connsiteX82" fmla="*/ 607639 w 607639"/>
                <a:gd name="connsiteY82" fmla="*/ 126554 h 606722"/>
                <a:gd name="connsiteX83" fmla="*/ 599984 w 607639"/>
                <a:gd name="connsiteY83" fmla="*/ 144507 h 606722"/>
                <a:gd name="connsiteX84" fmla="*/ 541417 w 607639"/>
                <a:gd name="connsiteY84" fmla="*/ 201741 h 606722"/>
                <a:gd name="connsiteX85" fmla="*/ 537768 w 607639"/>
                <a:gd name="connsiteY85" fmla="*/ 289724 h 606722"/>
                <a:gd name="connsiteX86" fmla="*/ 486499 w 607639"/>
                <a:gd name="connsiteY86" fmla="*/ 340915 h 606722"/>
                <a:gd name="connsiteX87" fmla="*/ 484719 w 607639"/>
                <a:gd name="connsiteY87" fmla="*/ 342159 h 606722"/>
                <a:gd name="connsiteX88" fmla="*/ 480002 w 607639"/>
                <a:gd name="connsiteY88" fmla="*/ 345270 h 606722"/>
                <a:gd name="connsiteX89" fmla="*/ 476530 w 607639"/>
                <a:gd name="connsiteY89" fmla="*/ 346869 h 606722"/>
                <a:gd name="connsiteX90" fmla="*/ 471190 w 607639"/>
                <a:gd name="connsiteY90" fmla="*/ 347847 h 606722"/>
                <a:gd name="connsiteX91" fmla="*/ 468609 w 607639"/>
                <a:gd name="connsiteY91" fmla="*/ 348380 h 606722"/>
                <a:gd name="connsiteX92" fmla="*/ 467452 w 607639"/>
                <a:gd name="connsiteY92" fmla="*/ 348114 h 606722"/>
                <a:gd name="connsiteX93" fmla="*/ 462111 w 607639"/>
                <a:gd name="connsiteY93" fmla="*/ 347047 h 606722"/>
                <a:gd name="connsiteX94" fmla="*/ 458373 w 607639"/>
                <a:gd name="connsiteY94" fmla="*/ 345981 h 606722"/>
                <a:gd name="connsiteX95" fmla="*/ 457305 w 607639"/>
                <a:gd name="connsiteY95" fmla="*/ 345714 h 606722"/>
                <a:gd name="connsiteX96" fmla="*/ 428911 w 607639"/>
                <a:gd name="connsiteY96" fmla="*/ 331494 h 606722"/>
                <a:gd name="connsiteX97" fmla="*/ 407282 w 607639"/>
                <a:gd name="connsiteY97" fmla="*/ 335049 h 606722"/>
                <a:gd name="connsiteX98" fmla="*/ 376308 w 607639"/>
                <a:gd name="connsiteY98" fmla="*/ 365888 h 606722"/>
                <a:gd name="connsiteX99" fmla="*/ 344265 w 607639"/>
                <a:gd name="connsiteY99" fmla="*/ 379219 h 606722"/>
                <a:gd name="connsiteX100" fmla="*/ 312133 w 607639"/>
                <a:gd name="connsiteY100" fmla="*/ 365888 h 606722"/>
                <a:gd name="connsiteX101" fmla="*/ 241194 w 607639"/>
                <a:gd name="connsiteY101" fmla="*/ 295057 h 606722"/>
                <a:gd name="connsiteX102" fmla="*/ 241194 w 607639"/>
                <a:gd name="connsiteY102" fmla="*/ 230891 h 606722"/>
                <a:gd name="connsiteX103" fmla="*/ 272079 w 607639"/>
                <a:gd name="connsiteY103" fmla="*/ 200052 h 606722"/>
                <a:gd name="connsiteX104" fmla="*/ 275551 w 607639"/>
                <a:gd name="connsiteY104" fmla="*/ 178456 h 606722"/>
                <a:gd name="connsiteX105" fmla="*/ 261398 w 607639"/>
                <a:gd name="connsiteY105" fmla="*/ 150106 h 606722"/>
                <a:gd name="connsiteX106" fmla="*/ 261131 w 607639"/>
                <a:gd name="connsiteY106" fmla="*/ 149039 h 606722"/>
                <a:gd name="connsiteX107" fmla="*/ 260063 w 607639"/>
                <a:gd name="connsiteY107" fmla="*/ 145307 h 606722"/>
                <a:gd name="connsiteX108" fmla="*/ 258995 w 607639"/>
                <a:gd name="connsiteY108" fmla="*/ 139974 h 606722"/>
                <a:gd name="connsiteX109" fmla="*/ 259262 w 607639"/>
                <a:gd name="connsiteY109" fmla="*/ 136242 h 606722"/>
                <a:gd name="connsiteX110" fmla="*/ 260241 w 607639"/>
                <a:gd name="connsiteY110" fmla="*/ 130909 h 606722"/>
                <a:gd name="connsiteX111" fmla="*/ 261754 w 607639"/>
                <a:gd name="connsiteY111" fmla="*/ 127443 h 606722"/>
                <a:gd name="connsiteX112" fmla="*/ 264959 w 607639"/>
                <a:gd name="connsiteY112" fmla="*/ 122733 h 606722"/>
                <a:gd name="connsiteX113" fmla="*/ 266116 w 607639"/>
                <a:gd name="connsiteY113" fmla="*/ 120955 h 606722"/>
                <a:gd name="connsiteX114" fmla="*/ 317384 w 607639"/>
                <a:gd name="connsiteY114" fmla="*/ 69676 h 606722"/>
                <a:gd name="connsiteX115" fmla="*/ 405591 w 607639"/>
                <a:gd name="connsiteY115" fmla="*/ 66121 h 606722"/>
                <a:gd name="connsiteX116" fmla="*/ 462912 w 607639"/>
                <a:gd name="connsiteY116" fmla="*/ 7554 h 606722"/>
                <a:gd name="connsiteX117" fmla="*/ 480892 w 607639"/>
                <a:gd name="connsiteY11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607639" h="606722">
                  <a:moveTo>
                    <a:pt x="106370" y="436610"/>
                  </a:moveTo>
                  <a:lnTo>
                    <a:pt x="61329" y="480515"/>
                  </a:lnTo>
                  <a:lnTo>
                    <a:pt x="126397" y="545485"/>
                  </a:lnTo>
                  <a:lnTo>
                    <a:pt x="170369" y="500513"/>
                  </a:lnTo>
                  <a:close/>
                  <a:moveTo>
                    <a:pt x="455714" y="404481"/>
                  </a:moveTo>
                  <a:lnTo>
                    <a:pt x="531614" y="404481"/>
                  </a:lnTo>
                  <a:lnTo>
                    <a:pt x="531703" y="404481"/>
                  </a:lnTo>
                  <a:lnTo>
                    <a:pt x="531792" y="404481"/>
                  </a:lnTo>
                  <a:cubicBezTo>
                    <a:pt x="538020" y="404481"/>
                    <a:pt x="543715" y="406792"/>
                    <a:pt x="548075" y="410525"/>
                  </a:cubicBezTo>
                  <a:cubicBezTo>
                    <a:pt x="549321" y="411591"/>
                    <a:pt x="550388" y="412747"/>
                    <a:pt x="551456" y="413991"/>
                  </a:cubicBezTo>
                  <a:cubicBezTo>
                    <a:pt x="554748" y="418079"/>
                    <a:pt x="556795" y="423323"/>
                    <a:pt x="556973" y="429012"/>
                  </a:cubicBezTo>
                  <a:cubicBezTo>
                    <a:pt x="556973" y="429278"/>
                    <a:pt x="556973" y="429545"/>
                    <a:pt x="556973" y="429811"/>
                  </a:cubicBezTo>
                  <a:lnTo>
                    <a:pt x="556973" y="505625"/>
                  </a:lnTo>
                  <a:cubicBezTo>
                    <a:pt x="556973" y="519579"/>
                    <a:pt x="545673" y="530867"/>
                    <a:pt x="531614" y="530867"/>
                  </a:cubicBezTo>
                  <a:cubicBezTo>
                    <a:pt x="517644" y="530867"/>
                    <a:pt x="506343" y="519579"/>
                    <a:pt x="506343" y="505625"/>
                  </a:cubicBezTo>
                  <a:lnTo>
                    <a:pt x="476001" y="546065"/>
                  </a:lnTo>
                  <a:cubicBezTo>
                    <a:pt x="471018" y="552731"/>
                    <a:pt x="463366" y="556197"/>
                    <a:pt x="455714" y="556197"/>
                  </a:cubicBezTo>
                  <a:cubicBezTo>
                    <a:pt x="450375" y="556197"/>
                    <a:pt x="445125" y="554508"/>
                    <a:pt x="440498" y="551131"/>
                  </a:cubicBezTo>
                  <a:cubicBezTo>
                    <a:pt x="429375" y="542776"/>
                    <a:pt x="427062" y="526867"/>
                    <a:pt x="435515" y="515757"/>
                  </a:cubicBezTo>
                  <a:lnTo>
                    <a:pt x="481073" y="455053"/>
                  </a:lnTo>
                  <a:lnTo>
                    <a:pt x="455714" y="455053"/>
                  </a:lnTo>
                  <a:cubicBezTo>
                    <a:pt x="441744" y="455053"/>
                    <a:pt x="430443" y="443765"/>
                    <a:pt x="430443" y="429811"/>
                  </a:cubicBezTo>
                  <a:cubicBezTo>
                    <a:pt x="430443" y="415857"/>
                    <a:pt x="441744" y="404481"/>
                    <a:pt x="455714" y="404481"/>
                  </a:cubicBezTo>
                  <a:close/>
                  <a:moveTo>
                    <a:pt x="157786" y="282117"/>
                  </a:moveTo>
                  <a:cubicBezTo>
                    <a:pt x="164272" y="282117"/>
                    <a:pt x="170770" y="284584"/>
                    <a:pt x="175710" y="289516"/>
                  </a:cubicBezTo>
                  <a:lnTo>
                    <a:pt x="317685" y="431277"/>
                  </a:lnTo>
                  <a:cubicBezTo>
                    <a:pt x="327565" y="441142"/>
                    <a:pt x="327565" y="457140"/>
                    <a:pt x="317685" y="467006"/>
                  </a:cubicBezTo>
                  <a:lnTo>
                    <a:pt x="245229" y="539441"/>
                  </a:lnTo>
                  <a:cubicBezTo>
                    <a:pt x="240422" y="544152"/>
                    <a:pt x="234013" y="546818"/>
                    <a:pt x="227248" y="546818"/>
                  </a:cubicBezTo>
                  <a:cubicBezTo>
                    <a:pt x="220572" y="546818"/>
                    <a:pt x="214163" y="544152"/>
                    <a:pt x="209357" y="539441"/>
                  </a:cubicBezTo>
                  <a:lnTo>
                    <a:pt x="206241" y="536242"/>
                  </a:lnTo>
                  <a:lnTo>
                    <a:pt x="144734" y="599079"/>
                  </a:lnTo>
                  <a:cubicBezTo>
                    <a:pt x="140016" y="603967"/>
                    <a:pt x="133518" y="606633"/>
                    <a:pt x="126753" y="606722"/>
                  </a:cubicBezTo>
                  <a:lnTo>
                    <a:pt x="126575" y="606722"/>
                  </a:lnTo>
                  <a:cubicBezTo>
                    <a:pt x="119899" y="606722"/>
                    <a:pt x="113491" y="604056"/>
                    <a:pt x="108684" y="599256"/>
                  </a:cubicBezTo>
                  <a:lnTo>
                    <a:pt x="7388" y="498113"/>
                  </a:lnTo>
                  <a:cubicBezTo>
                    <a:pt x="2670" y="493403"/>
                    <a:pt x="0" y="486914"/>
                    <a:pt x="0" y="480160"/>
                  </a:cubicBezTo>
                  <a:cubicBezTo>
                    <a:pt x="89" y="473405"/>
                    <a:pt x="2759" y="466917"/>
                    <a:pt x="7655" y="462206"/>
                  </a:cubicBezTo>
                  <a:lnTo>
                    <a:pt x="70587" y="400792"/>
                  </a:lnTo>
                  <a:lnTo>
                    <a:pt x="67382" y="397681"/>
                  </a:lnTo>
                  <a:cubicBezTo>
                    <a:pt x="62665" y="392882"/>
                    <a:pt x="59994" y="386482"/>
                    <a:pt x="59994" y="379728"/>
                  </a:cubicBezTo>
                  <a:cubicBezTo>
                    <a:pt x="59994" y="373062"/>
                    <a:pt x="62665" y="366663"/>
                    <a:pt x="67382" y="361863"/>
                  </a:cubicBezTo>
                  <a:lnTo>
                    <a:pt x="139927" y="289516"/>
                  </a:lnTo>
                  <a:cubicBezTo>
                    <a:pt x="144823" y="284584"/>
                    <a:pt x="151299" y="282117"/>
                    <a:pt x="157786" y="282117"/>
                  </a:cubicBezTo>
                  <a:close/>
                  <a:moveTo>
                    <a:pt x="363724" y="101159"/>
                  </a:moveTo>
                  <a:cubicBezTo>
                    <a:pt x="359930" y="101159"/>
                    <a:pt x="356147" y="102604"/>
                    <a:pt x="353254" y="105492"/>
                  </a:cubicBezTo>
                  <a:lnTo>
                    <a:pt x="320945" y="137752"/>
                  </a:lnTo>
                  <a:cubicBezTo>
                    <a:pt x="321835" y="138463"/>
                    <a:pt x="322814" y="139174"/>
                    <a:pt x="323793" y="139974"/>
                  </a:cubicBezTo>
                  <a:cubicBezTo>
                    <a:pt x="327709" y="142818"/>
                    <a:pt x="331715" y="145662"/>
                    <a:pt x="335898" y="148417"/>
                  </a:cubicBezTo>
                  <a:cubicBezTo>
                    <a:pt x="337678" y="149572"/>
                    <a:pt x="339369" y="150728"/>
                    <a:pt x="341149" y="151794"/>
                  </a:cubicBezTo>
                  <a:cubicBezTo>
                    <a:pt x="347113" y="155527"/>
                    <a:pt x="353254" y="159082"/>
                    <a:pt x="359930" y="162459"/>
                  </a:cubicBezTo>
                  <a:cubicBezTo>
                    <a:pt x="376040" y="170724"/>
                    <a:pt x="392863" y="183344"/>
                    <a:pt x="408439" y="198897"/>
                  </a:cubicBezTo>
                  <a:cubicBezTo>
                    <a:pt x="424016" y="214449"/>
                    <a:pt x="436655" y="231246"/>
                    <a:pt x="444933" y="247243"/>
                  </a:cubicBezTo>
                  <a:cubicBezTo>
                    <a:pt x="448315" y="253998"/>
                    <a:pt x="451875" y="260130"/>
                    <a:pt x="455614" y="266084"/>
                  </a:cubicBezTo>
                  <a:cubicBezTo>
                    <a:pt x="456682" y="267862"/>
                    <a:pt x="457839" y="269550"/>
                    <a:pt x="458907" y="271239"/>
                  </a:cubicBezTo>
                  <a:cubicBezTo>
                    <a:pt x="461666" y="275416"/>
                    <a:pt x="464514" y="279504"/>
                    <a:pt x="467452" y="283326"/>
                  </a:cubicBezTo>
                  <a:cubicBezTo>
                    <a:pt x="468164" y="284303"/>
                    <a:pt x="468876" y="285281"/>
                    <a:pt x="469677" y="286258"/>
                  </a:cubicBezTo>
                  <a:lnTo>
                    <a:pt x="501987" y="253998"/>
                  </a:lnTo>
                  <a:cubicBezTo>
                    <a:pt x="507772" y="248221"/>
                    <a:pt x="507772" y="238800"/>
                    <a:pt x="501987" y="233024"/>
                  </a:cubicBezTo>
                  <a:lnTo>
                    <a:pt x="374260" y="105492"/>
                  </a:lnTo>
                  <a:cubicBezTo>
                    <a:pt x="371323" y="102604"/>
                    <a:pt x="367518" y="101159"/>
                    <a:pt x="363724" y="101159"/>
                  </a:cubicBezTo>
                  <a:close/>
                  <a:moveTo>
                    <a:pt x="177209" y="50521"/>
                  </a:moveTo>
                  <a:cubicBezTo>
                    <a:pt x="183683" y="50521"/>
                    <a:pt x="190157" y="52987"/>
                    <a:pt x="195096" y="57919"/>
                  </a:cubicBezTo>
                  <a:cubicBezTo>
                    <a:pt x="205063" y="67784"/>
                    <a:pt x="205063" y="83869"/>
                    <a:pt x="195096" y="93644"/>
                  </a:cubicBezTo>
                  <a:lnTo>
                    <a:pt x="137075" y="151675"/>
                  </a:lnTo>
                  <a:lnTo>
                    <a:pt x="151936" y="151675"/>
                  </a:lnTo>
                  <a:cubicBezTo>
                    <a:pt x="165908" y="151675"/>
                    <a:pt x="177209" y="162961"/>
                    <a:pt x="177209" y="176914"/>
                  </a:cubicBezTo>
                  <a:cubicBezTo>
                    <a:pt x="177209" y="190866"/>
                    <a:pt x="165908" y="202241"/>
                    <a:pt x="151936" y="202241"/>
                  </a:cubicBezTo>
                  <a:lnTo>
                    <a:pt x="75939" y="202241"/>
                  </a:lnTo>
                  <a:cubicBezTo>
                    <a:pt x="69621" y="202241"/>
                    <a:pt x="63836" y="199842"/>
                    <a:pt x="59387" y="196020"/>
                  </a:cubicBezTo>
                  <a:cubicBezTo>
                    <a:pt x="58141" y="194954"/>
                    <a:pt x="56984" y="193710"/>
                    <a:pt x="55916" y="192288"/>
                  </a:cubicBezTo>
                  <a:cubicBezTo>
                    <a:pt x="52980" y="188466"/>
                    <a:pt x="51111" y="183845"/>
                    <a:pt x="50755" y="178691"/>
                  </a:cubicBezTo>
                  <a:cubicBezTo>
                    <a:pt x="50666" y="178069"/>
                    <a:pt x="50666" y="177447"/>
                    <a:pt x="50666" y="176736"/>
                  </a:cubicBezTo>
                  <a:lnTo>
                    <a:pt x="50666" y="101109"/>
                  </a:lnTo>
                  <a:cubicBezTo>
                    <a:pt x="50666" y="87157"/>
                    <a:pt x="61968" y="75782"/>
                    <a:pt x="75939" y="75782"/>
                  </a:cubicBezTo>
                  <a:cubicBezTo>
                    <a:pt x="89910" y="75782"/>
                    <a:pt x="101301" y="87157"/>
                    <a:pt x="101301" y="101109"/>
                  </a:cubicBezTo>
                  <a:lnTo>
                    <a:pt x="101301" y="115861"/>
                  </a:lnTo>
                  <a:lnTo>
                    <a:pt x="159322" y="57919"/>
                  </a:lnTo>
                  <a:cubicBezTo>
                    <a:pt x="164261" y="52987"/>
                    <a:pt x="170735" y="50521"/>
                    <a:pt x="177209" y="50521"/>
                  </a:cubicBezTo>
                  <a:close/>
                  <a:moveTo>
                    <a:pt x="480892" y="0"/>
                  </a:moveTo>
                  <a:cubicBezTo>
                    <a:pt x="487122" y="0"/>
                    <a:pt x="494154" y="2666"/>
                    <a:pt x="498960" y="7376"/>
                  </a:cubicBezTo>
                  <a:lnTo>
                    <a:pt x="600162" y="108513"/>
                  </a:lnTo>
                  <a:cubicBezTo>
                    <a:pt x="604969" y="113312"/>
                    <a:pt x="607639" y="119800"/>
                    <a:pt x="607639" y="126554"/>
                  </a:cubicBezTo>
                  <a:cubicBezTo>
                    <a:pt x="607550" y="133309"/>
                    <a:pt x="604880" y="139708"/>
                    <a:pt x="599984" y="144507"/>
                  </a:cubicBezTo>
                  <a:lnTo>
                    <a:pt x="541417" y="201741"/>
                  </a:lnTo>
                  <a:cubicBezTo>
                    <a:pt x="562957" y="227425"/>
                    <a:pt x="561978" y="265640"/>
                    <a:pt x="537768" y="289724"/>
                  </a:cubicBezTo>
                  <a:lnTo>
                    <a:pt x="486499" y="340915"/>
                  </a:lnTo>
                  <a:cubicBezTo>
                    <a:pt x="485965" y="341537"/>
                    <a:pt x="485342" y="341715"/>
                    <a:pt x="484719" y="342159"/>
                  </a:cubicBezTo>
                  <a:cubicBezTo>
                    <a:pt x="483206" y="343403"/>
                    <a:pt x="481693" y="344470"/>
                    <a:pt x="480002" y="345270"/>
                  </a:cubicBezTo>
                  <a:cubicBezTo>
                    <a:pt x="478845" y="345892"/>
                    <a:pt x="477688" y="346425"/>
                    <a:pt x="476530" y="346869"/>
                  </a:cubicBezTo>
                  <a:cubicBezTo>
                    <a:pt x="474750" y="347403"/>
                    <a:pt x="472970" y="347669"/>
                    <a:pt x="471190" y="347847"/>
                  </a:cubicBezTo>
                  <a:cubicBezTo>
                    <a:pt x="470300" y="347936"/>
                    <a:pt x="469499" y="348380"/>
                    <a:pt x="468609" y="348380"/>
                  </a:cubicBezTo>
                  <a:cubicBezTo>
                    <a:pt x="468253" y="348380"/>
                    <a:pt x="467808" y="348114"/>
                    <a:pt x="467452" y="348114"/>
                  </a:cubicBezTo>
                  <a:cubicBezTo>
                    <a:pt x="465582" y="348025"/>
                    <a:pt x="463891" y="347580"/>
                    <a:pt x="462111" y="347047"/>
                  </a:cubicBezTo>
                  <a:cubicBezTo>
                    <a:pt x="460776" y="346692"/>
                    <a:pt x="459530" y="346514"/>
                    <a:pt x="458373" y="345981"/>
                  </a:cubicBezTo>
                  <a:cubicBezTo>
                    <a:pt x="458017" y="345892"/>
                    <a:pt x="457661" y="345892"/>
                    <a:pt x="457305" y="345714"/>
                  </a:cubicBezTo>
                  <a:lnTo>
                    <a:pt x="428911" y="331494"/>
                  </a:lnTo>
                  <a:cubicBezTo>
                    <a:pt x="421702" y="327940"/>
                    <a:pt x="412979" y="329273"/>
                    <a:pt x="407282" y="335049"/>
                  </a:cubicBezTo>
                  <a:lnTo>
                    <a:pt x="376308" y="365888"/>
                  </a:lnTo>
                  <a:cubicBezTo>
                    <a:pt x="367763" y="374509"/>
                    <a:pt x="356370" y="379219"/>
                    <a:pt x="344265" y="379219"/>
                  </a:cubicBezTo>
                  <a:cubicBezTo>
                    <a:pt x="332160" y="379219"/>
                    <a:pt x="320678" y="374509"/>
                    <a:pt x="312133" y="365888"/>
                  </a:cubicBezTo>
                  <a:lnTo>
                    <a:pt x="241194" y="295057"/>
                  </a:lnTo>
                  <a:cubicBezTo>
                    <a:pt x="223481" y="277371"/>
                    <a:pt x="223481" y="248576"/>
                    <a:pt x="241194" y="230891"/>
                  </a:cubicBezTo>
                  <a:lnTo>
                    <a:pt x="272079" y="200052"/>
                  </a:lnTo>
                  <a:cubicBezTo>
                    <a:pt x="277776" y="194364"/>
                    <a:pt x="279200" y="185655"/>
                    <a:pt x="275551" y="178456"/>
                  </a:cubicBezTo>
                  <a:lnTo>
                    <a:pt x="261398" y="150106"/>
                  </a:lnTo>
                  <a:cubicBezTo>
                    <a:pt x="261220" y="149750"/>
                    <a:pt x="261220" y="149395"/>
                    <a:pt x="261131" y="149039"/>
                  </a:cubicBezTo>
                  <a:cubicBezTo>
                    <a:pt x="260508" y="147884"/>
                    <a:pt x="260330" y="146640"/>
                    <a:pt x="260063" y="145307"/>
                  </a:cubicBezTo>
                  <a:cubicBezTo>
                    <a:pt x="259529" y="143529"/>
                    <a:pt x="259084" y="141841"/>
                    <a:pt x="258995" y="139974"/>
                  </a:cubicBezTo>
                  <a:cubicBezTo>
                    <a:pt x="258906" y="138730"/>
                    <a:pt x="259084" y="137486"/>
                    <a:pt x="259262" y="136242"/>
                  </a:cubicBezTo>
                  <a:cubicBezTo>
                    <a:pt x="259440" y="134375"/>
                    <a:pt x="259707" y="132687"/>
                    <a:pt x="260241" y="130909"/>
                  </a:cubicBezTo>
                  <a:cubicBezTo>
                    <a:pt x="260686" y="129754"/>
                    <a:pt x="261220" y="128599"/>
                    <a:pt x="261754" y="127443"/>
                  </a:cubicBezTo>
                  <a:cubicBezTo>
                    <a:pt x="262644" y="125755"/>
                    <a:pt x="263713" y="124155"/>
                    <a:pt x="264959" y="122733"/>
                  </a:cubicBezTo>
                  <a:cubicBezTo>
                    <a:pt x="265404" y="122111"/>
                    <a:pt x="265582" y="121400"/>
                    <a:pt x="266116" y="120955"/>
                  </a:cubicBezTo>
                  <a:lnTo>
                    <a:pt x="317384" y="69676"/>
                  </a:lnTo>
                  <a:cubicBezTo>
                    <a:pt x="341505" y="45592"/>
                    <a:pt x="379868" y="44525"/>
                    <a:pt x="405591" y="66121"/>
                  </a:cubicBezTo>
                  <a:lnTo>
                    <a:pt x="462912" y="7554"/>
                  </a:lnTo>
                  <a:cubicBezTo>
                    <a:pt x="467719" y="2755"/>
                    <a:pt x="474127" y="89"/>
                    <a:pt x="4808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8" name="iṡļîḍé"/>
            <p:cNvSpPr/>
            <p:nvPr/>
          </p:nvSpPr>
          <p:spPr bwMode="auto">
            <a:xfrm>
              <a:off x="7366140" y="4694761"/>
              <a:ext cx="344710" cy="344189"/>
            </a:xfrm>
            <a:custGeom>
              <a:avLst/>
              <a:gdLst>
                <a:gd name="connsiteX0" fmla="*/ 257564 w 607639"/>
                <a:gd name="connsiteY0" fmla="*/ 92370 h 606722"/>
                <a:gd name="connsiteX1" fmla="*/ 277411 w 607639"/>
                <a:gd name="connsiteY1" fmla="*/ 112098 h 606722"/>
                <a:gd name="connsiteX2" fmla="*/ 277411 w 607639"/>
                <a:gd name="connsiteY2" fmla="*/ 329729 h 606722"/>
                <a:gd name="connsiteX3" fmla="*/ 495281 w 607639"/>
                <a:gd name="connsiteY3" fmla="*/ 329729 h 606722"/>
                <a:gd name="connsiteX4" fmla="*/ 515128 w 607639"/>
                <a:gd name="connsiteY4" fmla="*/ 349546 h 606722"/>
                <a:gd name="connsiteX5" fmla="*/ 257564 w 607639"/>
                <a:gd name="connsiteY5" fmla="*/ 606722 h 606722"/>
                <a:gd name="connsiteX6" fmla="*/ 0 w 607639"/>
                <a:gd name="connsiteY6" fmla="*/ 349546 h 606722"/>
                <a:gd name="connsiteX7" fmla="*/ 257564 w 607639"/>
                <a:gd name="connsiteY7" fmla="*/ 92370 h 606722"/>
                <a:gd name="connsiteX8" fmla="*/ 350027 w 607639"/>
                <a:gd name="connsiteY8" fmla="*/ 0 h 606722"/>
                <a:gd name="connsiteX9" fmla="*/ 607639 w 607639"/>
                <a:gd name="connsiteY9" fmla="*/ 257220 h 606722"/>
                <a:gd name="connsiteX10" fmla="*/ 587788 w 607639"/>
                <a:gd name="connsiteY10" fmla="*/ 277040 h 606722"/>
                <a:gd name="connsiteX11" fmla="*/ 350027 w 607639"/>
                <a:gd name="connsiteY11" fmla="*/ 277040 h 606722"/>
                <a:gd name="connsiteX12" fmla="*/ 330176 w 607639"/>
                <a:gd name="connsiteY12" fmla="*/ 257220 h 606722"/>
                <a:gd name="connsiteX13" fmla="*/ 330176 w 607639"/>
                <a:gd name="connsiteY13" fmla="*/ 19820 h 606722"/>
                <a:gd name="connsiteX14" fmla="*/ 350027 w 607639"/>
                <a:gd name="connsiteY14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7639" h="606722">
                  <a:moveTo>
                    <a:pt x="257564" y="92370"/>
                  </a:moveTo>
                  <a:cubicBezTo>
                    <a:pt x="268511" y="92370"/>
                    <a:pt x="277411" y="101168"/>
                    <a:pt x="277411" y="112098"/>
                  </a:cubicBezTo>
                  <a:lnTo>
                    <a:pt x="277411" y="329729"/>
                  </a:lnTo>
                  <a:lnTo>
                    <a:pt x="495281" y="329729"/>
                  </a:lnTo>
                  <a:cubicBezTo>
                    <a:pt x="506228" y="329729"/>
                    <a:pt x="515128" y="338616"/>
                    <a:pt x="515128" y="349546"/>
                  </a:cubicBezTo>
                  <a:cubicBezTo>
                    <a:pt x="515128" y="491286"/>
                    <a:pt x="399607" y="606722"/>
                    <a:pt x="257564" y="606722"/>
                  </a:cubicBezTo>
                  <a:cubicBezTo>
                    <a:pt x="115521" y="606722"/>
                    <a:pt x="0" y="491286"/>
                    <a:pt x="0" y="349546"/>
                  </a:cubicBezTo>
                  <a:cubicBezTo>
                    <a:pt x="0" y="207717"/>
                    <a:pt x="115521" y="92370"/>
                    <a:pt x="257564" y="92370"/>
                  </a:cubicBezTo>
                  <a:close/>
                  <a:moveTo>
                    <a:pt x="350027" y="0"/>
                  </a:moveTo>
                  <a:cubicBezTo>
                    <a:pt x="492007" y="0"/>
                    <a:pt x="607639" y="115367"/>
                    <a:pt x="607639" y="257220"/>
                  </a:cubicBezTo>
                  <a:cubicBezTo>
                    <a:pt x="607639" y="268152"/>
                    <a:pt x="598737" y="277040"/>
                    <a:pt x="587788" y="277040"/>
                  </a:cubicBezTo>
                  <a:lnTo>
                    <a:pt x="350027" y="277040"/>
                  </a:lnTo>
                  <a:cubicBezTo>
                    <a:pt x="339078" y="277040"/>
                    <a:pt x="330176" y="268152"/>
                    <a:pt x="330176" y="257220"/>
                  </a:cubicBezTo>
                  <a:lnTo>
                    <a:pt x="330176" y="19820"/>
                  </a:lnTo>
                  <a:cubicBezTo>
                    <a:pt x="330176" y="8888"/>
                    <a:pt x="339078" y="0"/>
                    <a:pt x="3500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9" name="îṣľiḓè"/>
            <p:cNvSpPr/>
            <p:nvPr/>
          </p:nvSpPr>
          <p:spPr bwMode="auto">
            <a:xfrm>
              <a:off x="4471521" y="1860106"/>
              <a:ext cx="353485" cy="240234"/>
            </a:xfrm>
            <a:custGeom>
              <a:avLst/>
              <a:gdLst>
                <a:gd name="connsiteX0" fmla="*/ 437011 w 604816"/>
                <a:gd name="connsiteY0" fmla="*/ 83550 h 411044"/>
                <a:gd name="connsiteX1" fmla="*/ 604816 w 604816"/>
                <a:gd name="connsiteY1" fmla="*/ 214450 h 411044"/>
                <a:gd name="connsiteX2" fmla="*/ 539177 w 604816"/>
                <a:gd name="connsiteY2" fmla="*/ 317799 h 411044"/>
                <a:gd name="connsiteX3" fmla="*/ 523523 w 604816"/>
                <a:gd name="connsiteY3" fmla="*/ 340690 h 411044"/>
                <a:gd name="connsiteX4" fmla="*/ 528878 w 604816"/>
                <a:gd name="connsiteY4" fmla="*/ 400177 h 411044"/>
                <a:gd name="connsiteX5" fmla="*/ 462004 w 604816"/>
                <a:gd name="connsiteY5" fmla="*/ 353300 h 411044"/>
                <a:gd name="connsiteX6" fmla="*/ 440033 w 604816"/>
                <a:gd name="connsiteY6" fmla="*/ 345213 h 411044"/>
                <a:gd name="connsiteX7" fmla="*/ 437011 w 604816"/>
                <a:gd name="connsiteY7" fmla="*/ 345350 h 411044"/>
                <a:gd name="connsiteX8" fmla="*/ 338279 w 604816"/>
                <a:gd name="connsiteY8" fmla="*/ 319992 h 411044"/>
                <a:gd name="connsiteX9" fmla="*/ 269207 w 604816"/>
                <a:gd name="connsiteY9" fmla="*/ 214450 h 411044"/>
                <a:gd name="connsiteX10" fmla="*/ 272091 w 604816"/>
                <a:gd name="connsiteY10" fmla="*/ 190189 h 411044"/>
                <a:gd name="connsiteX11" fmla="*/ 280467 w 604816"/>
                <a:gd name="connsiteY11" fmla="*/ 167299 h 411044"/>
                <a:gd name="connsiteX12" fmla="*/ 342948 w 604816"/>
                <a:gd name="connsiteY12" fmla="*/ 106166 h 411044"/>
                <a:gd name="connsiteX13" fmla="*/ 355581 w 604816"/>
                <a:gd name="connsiteY13" fmla="*/ 100135 h 411044"/>
                <a:gd name="connsiteX14" fmla="*/ 358602 w 604816"/>
                <a:gd name="connsiteY14" fmla="*/ 98765 h 411044"/>
                <a:gd name="connsiteX15" fmla="*/ 417375 w 604816"/>
                <a:gd name="connsiteY15" fmla="*/ 84509 h 411044"/>
                <a:gd name="connsiteX16" fmla="*/ 437011 w 604816"/>
                <a:gd name="connsiteY16" fmla="*/ 83550 h 411044"/>
                <a:gd name="connsiteX17" fmla="*/ 213353 w 604816"/>
                <a:gd name="connsiteY17" fmla="*/ 0 h 411044"/>
                <a:gd name="connsiteX18" fmla="*/ 340760 w 604816"/>
                <a:gd name="connsiteY18" fmla="*/ 33580 h 411044"/>
                <a:gd name="connsiteX19" fmla="*/ 331973 w 604816"/>
                <a:gd name="connsiteY19" fmla="*/ 37143 h 411044"/>
                <a:gd name="connsiteX20" fmla="*/ 327031 w 604816"/>
                <a:gd name="connsiteY20" fmla="*/ 39336 h 411044"/>
                <a:gd name="connsiteX21" fmla="*/ 310418 w 604816"/>
                <a:gd name="connsiteY21" fmla="*/ 47423 h 411044"/>
                <a:gd name="connsiteX22" fmla="*/ 306849 w 604816"/>
                <a:gd name="connsiteY22" fmla="*/ 49479 h 411044"/>
                <a:gd name="connsiteX23" fmla="*/ 294630 w 604816"/>
                <a:gd name="connsiteY23" fmla="*/ 56743 h 411044"/>
                <a:gd name="connsiteX24" fmla="*/ 289413 w 604816"/>
                <a:gd name="connsiteY24" fmla="*/ 60307 h 411044"/>
                <a:gd name="connsiteX25" fmla="*/ 279528 w 604816"/>
                <a:gd name="connsiteY25" fmla="*/ 67297 h 411044"/>
                <a:gd name="connsiteX26" fmla="*/ 274585 w 604816"/>
                <a:gd name="connsiteY26" fmla="*/ 71134 h 411044"/>
                <a:gd name="connsiteX27" fmla="*/ 264425 w 604816"/>
                <a:gd name="connsiteY27" fmla="*/ 79906 h 411044"/>
                <a:gd name="connsiteX28" fmla="*/ 261130 w 604816"/>
                <a:gd name="connsiteY28" fmla="*/ 82784 h 411044"/>
                <a:gd name="connsiteX29" fmla="*/ 249186 w 604816"/>
                <a:gd name="connsiteY29" fmla="*/ 95120 h 411044"/>
                <a:gd name="connsiteX30" fmla="*/ 246165 w 604816"/>
                <a:gd name="connsiteY30" fmla="*/ 98683 h 411044"/>
                <a:gd name="connsiteX31" fmla="*/ 238203 w 604816"/>
                <a:gd name="connsiteY31" fmla="*/ 108552 h 411044"/>
                <a:gd name="connsiteX32" fmla="*/ 234770 w 604816"/>
                <a:gd name="connsiteY32" fmla="*/ 113349 h 411044"/>
                <a:gd name="connsiteX33" fmla="*/ 228317 w 604816"/>
                <a:gd name="connsiteY33" fmla="*/ 123080 h 411044"/>
                <a:gd name="connsiteX34" fmla="*/ 225434 w 604816"/>
                <a:gd name="connsiteY34" fmla="*/ 127877 h 411044"/>
                <a:gd name="connsiteX35" fmla="*/ 218844 w 604816"/>
                <a:gd name="connsiteY35" fmla="*/ 140487 h 411044"/>
                <a:gd name="connsiteX36" fmla="*/ 217609 w 604816"/>
                <a:gd name="connsiteY36" fmla="*/ 142954 h 411044"/>
                <a:gd name="connsiteX37" fmla="*/ 211430 w 604816"/>
                <a:gd name="connsiteY37" fmla="*/ 158442 h 411044"/>
                <a:gd name="connsiteX38" fmla="*/ 209920 w 604816"/>
                <a:gd name="connsiteY38" fmla="*/ 163102 h 411044"/>
                <a:gd name="connsiteX39" fmla="*/ 206763 w 604816"/>
                <a:gd name="connsiteY39" fmla="*/ 174752 h 411044"/>
                <a:gd name="connsiteX40" fmla="*/ 205527 w 604816"/>
                <a:gd name="connsiteY40" fmla="*/ 180371 h 411044"/>
                <a:gd name="connsiteX41" fmla="*/ 203467 w 604816"/>
                <a:gd name="connsiteY41" fmla="*/ 192159 h 411044"/>
                <a:gd name="connsiteX42" fmla="*/ 202781 w 604816"/>
                <a:gd name="connsiteY42" fmla="*/ 197367 h 411044"/>
                <a:gd name="connsiteX43" fmla="*/ 201820 w 604816"/>
                <a:gd name="connsiteY43" fmla="*/ 214499 h 411044"/>
                <a:gd name="connsiteX44" fmla="*/ 203467 w 604816"/>
                <a:gd name="connsiteY44" fmla="*/ 236155 h 411044"/>
                <a:gd name="connsiteX45" fmla="*/ 204154 w 604816"/>
                <a:gd name="connsiteY45" fmla="*/ 241637 h 411044"/>
                <a:gd name="connsiteX46" fmla="*/ 208822 w 604816"/>
                <a:gd name="connsiteY46" fmla="*/ 262608 h 411044"/>
                <a:gd name="connsiteX47" fmla="*/ 208959 w 604816"/>
                <a:gd name="connsiteY47" fmla="*/ 263019 h 411044"/>
                <a:gd name="connsiteX48" fmla="*/ 216373 w 604816"/>
                <a:gd name="connsiteY48" fmla="*/ 282893 h 411044"/>
                <a:gd name="connsiteX49" fmla="*/ 218707 w 604816"/>
                <a:gd name="connsiteY49" fmla="*/ 287827 h 411044"/>
                <a:gd name="connsiteX50" fmla="*/ 229004 w 604816"/>
                <a:gd name="connsiteY50" fmla="*/ 307152 h 411044"/>
                <a:gd name="connsiteX51" fmla="*/ 229416 w 604816"/>
                <a:gd name="connsiteY51" fmla="*/ 307700 h 411044"/>
                <a:gd name="connsiteX52" fmla="*/ 242321 w 604816"/>
                <a:gd name="connsiteY52" fmla="*/ 325381 h 411044"/>
                <a:gd name="connsiteX53" fmla="*/ 245616 w 604816"/>
                <a:gd name="connsiteY53" fmla="*/ 329630 h 411044"/>
                <a:gd name="connsiteX54" fmla="*/ 249186 w 604816"/>
                <a:gd name="connsiteY54" fmla="*/ 333742 h 411044"/>
                <a:gd name="connsiteX55" fmla="*/ 213490 w 604816"/>
                <a:gd name="connsiteY55" fmla="*/ 336209 h 411044"/>
                <a:gd name="connsiteX56" fmla="*/ 213353 w 604816"/>
                <a:gd name="connsiteY56" fmla="*/ 336209 h 411044"/>
                <a:gd name="connsiteX57" fmla="*/ 187679 w 604816"/>
                <a:gd name="connsiteY57" fmla="*/ 344159 h 411044"/>
                <a:gd name="connsiteX58" fmla="*/ 87318 w 604816"/>
                <a:gd name="connsiteY58" fmla="*/ 411044 h 411044"/>
                <a:gd name="connsiteX59" fmla="*/ 99674 w 604816"/>
                <a:gd name="connsiteY59" fmla="*/ 324148 h 411044"/>
                <a:gd name="connsiteX60" fmla="*/ 84023 w 604816"/>
                <a:gd name="connsiteY60" fmla="*/ 301259 h 411044"/>
                <a:gd name="connsiteX61" fmla="*/ 0 w 604816"/>
                <a:gd name="connsiteY61" fmla="*/ 168036 h 411044"/>
                <a:gd name="connsiteX62" fmla="*/ 213353 w 604816"/>
                <a:gd name="connsiteY62" fmla="*/ 0 h 4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4816" h="411044">
                  <a:moveTo>
                    <a:pt x="437011" y="83550"/>
                  </a:moveTo>
                  <a:cubicBezTo>
                    <a:pt x="529565" y="83550"/>
                    <a:pt x="604816" y="142215"/>
                    <a:pt x="604816" y="214450"/>
                  </a:cubicBezTo>
                  <a:cubicBezTo>
                    <a:pt x="604816" y="254885"/>
                    <a:pt x="580922" y="292579"/>
                    <a:pt x="539177" y="317799"/>
                  </a:cubicBezTo>
                  <a:cubicBezTo>
                    <a:pt x="530938" y="322871"/>
                    <a:pt x="525308" y="331095"/>
                    <a:pt x="523523" y="340690"/>
                  </a:cubicBezTo>
                  <a:cubicBezTo>
                    <a:pt x="519953" y="360564"/>
                    <a:pt x="522974" y="381125"/>
                    <a:pt x="528878" y="400177"/>
                  </a:cubicBezTo>
                  <a:cubicBezTo>
                    <a:pt x="505122" y="387156"/>
                    <a:pt x="481366" y="370022"/>
                    <a:pt x="462004" y="353300"/>
                  </a:cubicBezTo>
                  <a:cubicBezTo>
                    <a:pt x="455824" y="348091"/>
                    <a:pt x="448134" y="345213"/>
                    <a:pt x="440033" y="345213"/>
                  </a:cubicBezTo>
                  <a:cubicBezTo>
                    <a:pt x="438934" y="345213"/>
                    <a:pt x="437835" y="345350"/>
                    <a:pt x="437011" y="345350"/>
                  </a:cubicBezTo>
                  <a:cubicBezTo>
                    <a:pt x="401308" y="345350"/>
                    <a:pt x="367253" y="336577"/>
                    <a:pt x="338279" y="319992"/>
                  </a:cubicBezTo>
                  <a:cubicBezTo>
                    <a:pt x="295023" y="295183"/>
                    <a:pt x="269207" y="255844"/>
                    <a:pt x="269207" y="214450"/>
                  </a:cubicBezTo>
                  <a:cubicBezTo>
                    <a:pt x="269207" y="206089"/>
                    <a:pt x="270168" y="198002"/>
                    <a:pt x="272091" y="190189"/>
                  </a:cubicBezTo>
                  <a:cubicBezTo>
                    <a:pt x="274013" y="182239"/>
                    <a:pt x="276760" y="174563"/>
                    <a:pt x="280467" y="167299"/>
                  </a:cubicBezTo>
                  <a:cubicBezTo>
                    <a:pt x="292826" y="142352"/>
                    <a:pt x="314797" y="121107"/>
                    <a:pt x="342948" y="106166"/>
                  </a:cubicBezTo>
                  <a:cubicBezTo>
                    <a:pt x="347067" y="103973"/>
                    <a:pt x="351187" y="102054"/>
                    <a:pt x="355581" y="100135"/>
                  </a:cubicBezTo>
                  <a:cubicBezTo>
                    <a:pt x="356542" y="99724"/>
                    <a:pt x="357503" y="99176"/>
                    <a:pt x="358602" y="98765"/>
                  </a:cubicBezTo>
                  <a:cubicBezTo>
                    <a:pt x="376454" y="91363"/>
                    <a:pt x="396228" y="86428"/>
                    <a:pt x="417375" y="84509"/>
                  </a:cubicBezTo>
                  <a:cubicBezTo>
                    <a:pt x="423829" y="83824"/>
                    <a:pt x="430283" y="83550"/>
                    <a:pt x="437011" y="83550"/>
                  </a:cubicBezTo>
                  <a:close/>
                  <a:moveTo>
                    <a:pt x="213353" y="0"/>
                  </a:moveTo>
                  <a:cubicBezTo>
                    <a:pt x="259757" y="0"/>
                    <a:pt x="304377" y="12061"/>
                    <a:pt x="340760" y="33580"/>
                  </a:cubicBezTo>
                  <a:cubicBezTo>
                    <a:pt x="337740" y="34676"/>
                    <a:pt x="334856" y="36047"/>
                    <a:pt x="331973" y="37143"/>
                  </a:cubicBezTo>
                  <a:cubicBezTo>
                    <a:pt x="330326" y="37966"/>
                    <a:pt x="328678" y="38514"/>
                    <a:pt x="327031" y="39336"/>
                  </a:cubicBezTo>
                  <a:cubicBezTo>
                    <a:pt x="321264" y="41803"/>
                    <a:pt x="315773" y="44545"/>
                    <a:pt x="310418" y="47423"/>
                  </a:cubicBezTo>
                  <a:cubicBezTo>
                    <a:pt x="309183" y="48108"/>
                    <a:pt x="308084" y="48793"/>
                    <a:pt x="306849" y="49479"/>
                  </a:cubicBezTo>
                  <a:cubicBezTo>
                    <a:pt x="302730" y="51809"/>
                    <a:pt x="298611" y="54139"/>
                    <a:pt x="294630" y="56743"/>
                  </a:cubicBezTo>
                  <a:cubicBezTo>
                    <a:pt x="292845" y="57839"/>
                    <a:pt x="291060" y="59073"/>
                    <a:pt x="289413" y="60307"/>
                  </a:cubicBezTo>
                  <a:cubicBezTo>
                    <a:pt x="285980" y="62500"/>
                    <a:pt x="282685" y="64830"/>
                    <a:pt x="279528" y="67297"/>
                  </a:cubicBezTo>
                  <a:cubicBezTo>
                    <a:pt x="277880" y="68530"/>
                    <a:pt x="276233" y="69901"/>
                    <a:pt x="274585" y="71134"/>
                  </a:cubicBezTo>
                  <a:cubicBezTo>
                    <a:pt x="271015" y="74013"/>
                    <a:pt x="267720" y="76891"/>
                    <a:pt x="264425" y="79906"/>
                  </a:cubicBezTo>
                  <a:cubicBezTo>
                    <a:pt x="263327" y="80866"/>
                    <a:pt x="262229" y="81825"/>
                    <a:pt x="261130" y="82784"/>
                  </a:cubicBezTo>
                  <a:cubicBezTo>
                    <a:pt x="257012" y="86759"/>
                    <a:pt x="253030" y="90871"/>
                    <a:pt x="249186" y="95120"/>
                  </a:cubicBezTo>
                  <a:cubicBezTo>
                    <a:pt x="248088" y="96216"/>
                    <a:pt x="247264" y="97450"/>
                    <a:pt x="246165" y="98683"/>
                  </a:cubicBezTo>
                  <a:cubicBezTo>
                    <a:pt x="243420" y="101836"/>
                    <a:pt x="240811" y="105125"/>
                    <a:pt x="238203" y="108552"/>
                  </a:cubicBezTo>
                  <a:cubicBezTo>
                    <a:pt x="237104" y="110197"/>
                    <a:pt x="235869" y="111704"/>
                    <a:pt x="234770" y="113349"/>
                  </a:cubicBezTo>
                  <a:cubicBezTo>
                    <a:pt x="232573" y="116501"/>
                    <a:pt x="230377" y="119791"/>
                    <a:pt x="228317" y="123080"/>
                  </a:cubicBezTo>
                  <a:cubicBezTo>
                    <a:pt x="227356" y="124725"/>
                    <a:pt x="226395" y="126233"/>
                    <a:pt x="225434" y="127877"/>
                  </a:cubicBezTo>
                  <a:cubicBezTo>
                    <a:pt x="223100" y="132126"/>
                    <a:pt x="220904" y="136238"/>
                    <a:pt x="218844" y="140487"/>
                  </a:cubicBezTo>
                  <a:cubicBezTo>
                    <a:pt x="218432" y="141309"/>
                    <a:pt x="218021" y="142132"/>
                    <a:pt x="217609" y="142954"/>
                  </a:cubicBezTo>
                  <a:cubicBezTo>
                    <a:pt x="215275" y="148025"/>
                    <a:pt x="213215" y="153233"/>
                    <a:pt x="211430" y="158442"/>
                  </a:cubicBezTo>
                  <a:cubicBezTo>
                    <a:pt x="210881" y="159949"/>
                    <a:pt x="210469" y="161457"/>
                    <a:pt x="209920" y="163102"/>
                  </a:cubicBezTo>
                  <a:cubicBezTo>
                    <a:pt x="208685" y="166940"/>
                    <a:pt x="207724" y="170777"/>
                    <a:pt x="206763" y="174752"/>
                  </a:cubicBezTo>
                  <a:cubicBezTo>
                    <a:pt x="206213" y="176671"/>
                    <a:pt x="205801" y="178453"/>
                    <a:pt x="205527" y="180371"/>
                  </a:cubicBezTo>
                  <a:cubicBezTo>
                    <a:pt x="204703" y="184209"/>
                    <a:pt x="204017" y="188184"/>
                    <a:pt x="203467" y="192159"/>
                  </a:cubicBezTo>
                  <a:cubicBezTo>
                    <a:pt x="203193" y="193940"/>
                    <a:pt x="202918" y="195585"/>
                    <a:pt x="202781" y="197367"/>
                  </a:cubicBezTo>
                  <a:cubicBezTo>
                    <a:pt x="202232" y="203123"/>
                    <a:pt x="201820" y="208743"/>
                    <a:pt x="201820" y="214499"/>
                  </a:cubicBezTo>
                  <a:cubicBezTo>
                    <a:pt x="201820" y="221901"/>
                    <a:pt x="202506" y="229028"/>
                    <a:pt x="203467" y="236155"/>
                  </a:cubicBezTo>
                  <a:cubicBezTo>
                    <a:pt x="203605" y="238074"/>
                    <a:pt x="203879" y="239719"/>
                    <a:pt x="204154" y="241637"/>
                  </a:cubicBezTo>
                  <a:cubicBezTo>
                    <a:pt x="205390" y="248627"/>
                    <a:pt x="206763" y="255755"/>
                    <a:pt x="208822" y="262608"/>
                  </a:cubicBezTo>
                  <a:cubicBezTo>
                    <a:pt x="208822" y="262745"/>
                    <a:pt x="208959" y="262882"/>
                    <a:pt x="208959" y="263019"/>
                  </a:cubicBezTo>
                  <a:cubicBezTo>
                    <a:pt x="211019" y="269735"/>
                    <a:pt x="213627" y="276451"/>
                    <a:pt x="216373" y="282893"/>
                  </a:cubicBezTo>
                  <a:cubicBezTo>
                    <a:pt x="217197" y="284537"/>
                    <a:pt x="217883" y="286182"/>
                    <a:pt x="218707" y="287827"/>
                  </a:cubicBezTo>
                  <a:cubicBezTo>
                    <a:pt x="221727" y="294406"/>
                    <a:pt x="225160" y="300847"/>
                    <a:pt x="229004" y="307152"/>
                  </a:cubicBezTo>
                  <a:cubicBezTo>
                    <a:pt x="229141" y="307289"/>
                    <a:pt x="229278" y="307563"/>
                    <a:pt x="229416" y="307700"/>
                  </a:cubicBezTo>
                  <a:cubicBezTo>
                    <a:pt x="233260" y="313731"/>
                    <a:pt x="237653" y="319625"/>
                    <a:pt x="242321" y="325381"/>
                  </a:cubicBezTo>
                  <a:cubicBezTo>
                    <a:pt x="243420" y="326752"/>
                    <a:pt x="244518" y="328122"/>
                    <a:pt x="245616" y="329630"/>
                  </a:cubicBezTo>
                  <a:cubicBezTo>
                    <a:pt x="246852" y="331001"/>
                    <a:pt x="247950" y="332371"/>
                    <a:pt x="249186" y="333742"/>
                  </a:cubicBezTo>
                  <a:cubicBezTo>
                    <a:pt x="237379" y="335387"/>
                    <a:pt x="225572" y="336209"/>
                    <a:pt x="213490" y="336209"/>
                  </a:cubicBezTo>
                  <a:lnTo>
                    <a:pt x="213353" y="336209"/>
                  </a:lnTo>
                  <a:cubicBezTo>
                    <a:pt x="204154" y="335661"/>
                    <a:pt x="194681" y="337991"/>
                    <a:pt x="187679" y="344159"/>
                  </a:cubicBezTo>
                  <a:cubicBezTo>
                    <a:pt x="158847" y="368692"/>
                    <a:pt x="122602" y="394323"/>
                    <a:pt x="87318" y="411044"/>
                  </a:cubicBezTo>
                  <a:cubicBezTo>
                    <a:pt x="97890" y="384317"/>
                    <a:pt x="105029" y="353479"/>
                    <a:pt x="99674" y="324148"/>
                  </a:cubicBezTo>
                  <a:cubicBezTo>
                    <a:pt x="98027" y="314691"/>
                    <a:pt x="92261" y="306330"/>
                    <a:pt x="84023" y="301259"/>
                  </a:cubicBezTo>
                  <a:cubicBezTo>
                    <a:pt x="30616" y="268912"/>
                    <a:pt x="0" y="220393"/>
                    <a:pt x="0" y="168036"/>
                  </a:cubicBezTo>
                  <a:cubicBezTo>
                    <a:pt x="0" y="75383"/>
                    <a:pt x="95693" y="0"/>
                    <a:pt x="21335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1" name="iṧḷíde"/>
            <p:cNvSpPr/>
            <p:nvPr/>
          </p:nvSpPr>
          <p:spPr bwMode="auto">
            <a:xfrm>
              <a:off x="3875298" y="3251795"/>
              <a:ext cx="340948" cy="340433"/>
            </a:xfrm>
            <a:custGeom>
              <a:avLst/>
              <a:gdLst>
                <a:gd name="T0" fmla="*/ 3413 w 6827"/>
                <a:gd name="T1" fmla="*/ 0 h 6827"/>
                <a:gd name="T2" fmla="*/ 0 w 6827"/>
                <a:gd name="T3" fmla="*/ 3413 h 6827"/>
                <a:gd name="T4" fmla="*/ 3413 w 6827"/>
                <a:gd name="T5" fmla="*/ 6827 h 6827"/>
                <a:gd name="T6" fmla="*/ 6827 w 6827"/>
                <a:gd name="T7" fmla="*/ 3413 h 6827"/>
                <a:gd name="T8" fmla="*/ 3413 w 6827"/>
                <a:gd name="T9" fmla="*/ 0 h 6827"/>
                <a:gd name="T10" fmla="*/ 5017 w 6827"/>
                <a:gd name="T11" fmla="*/ 3033 h 6827"/>
                <a:gd name="T12" fmla="*/ 3431 w 6827"/>
                <a:gd name="T13" fmla="*/ 4619 h 6827"/>
                <a:gd name="T14" fmla="*/ 2802 w 6827"/>
                <a:gd name="T15" fmla="*/ 4619 h 6827"/>
                <a:gd name="T16" fmla="*/ 1884 w 6827"/>
                <a:gd name="T17" fmla="*/ 3701 h 6827"/>
                <a:gd name="T18" fmla="*/ 1884 w 6827"/>
                <a:gd name="T19" fmla="*/ 3072 h 6827"/>
                <a:gd name="T20" fmla="*/ 2514 w 6827"/>
                <a:gd name="T21" fmla="*/ 3072 h 6827"/>
                <a:gd name="T22" fmla="*/ 3117 w 6827"/>
                <a:gd name="T23" fmla="*/ 3674 h 6827"/>
                <a:gd name="T24" fmla="*/ 4387 w 6827"/>
                <a:gd name="T25" fmla="*/ 2404 h 6827"/>
                <a:gd name="T26" fmla="*/ 5017 w 6827"/>
                <a:gd name="T27" fmla="*/ 2404 h 6827"/>
                <a:gd name="T28" fmla="*/ 5017 w 6827"/>
                <a:gd name="T29" fmla="*/ 3033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27" h="6827">
                  <a:moveTo>
                    <a:pt x="3413" y="0"/>
                  </a:moveTo>
                  <a:cubicBezTo>
                    <a:pt x="1531" y="0"/>
                    <a:pt x="0" y="1531"/>
                    <a:pt x="0" y="3413"/>
                  </a:cubicBezTo>
                  <a:cubicBezTo>
                    <a:pt x="0" y="5295"/>
                    <a:pt x="1531" y="6827"/>
                    <a:pt x="3413" y="6827"/>
                  </a:cubicBezTo>
                  <a:cubicBezTo>
                    <a:pt x="5296" y="6827"/>
                    <a:pt x="6827" y="5295"/>
                    <a:pt x="6827" y="3413"/>
                  </a:cubicBezTo>
                  <a:cubicBezTo>
                    <a:pt x="6827" y="1531"/>
                    <a:pt x="5296" y="0"/>
                    <a:pt x="3413" y="0"/>
                  </a:cubicBezTo>
                  <a:close/>
                  <a:moveTo>
                    <a:pt x="5017" y="3033"/>
                  </a:moveTo>
                  <a:lnTo>
                    <a:pt x="3431" y="4619"/>
                  </a:lnTo>
                  <a:cubicBezTo>
                    <a:pt x="3257" y="4792"/>
                    <a:pt x="2976" y="4792"/>
                    <a:pt x="2802" y="4619"/>
                  </a:cubicBezTo>
                  <a:lnTo>
                    <a:pt x="1884" y="3701"/>
                  </a:lnTo>
                  <a:cubicBezTo>
                    <a:pt x="1710" y="3527"/>
                    <a:pt x="1710" y="3245"/>
                    <a:pt x="1884" y="3072"/>
                  </a:cubicBezTo>
                  <a:cubicBezTo>
                    <a:pt x="2058" y="2898"/>
                    <a:pt x="2340" y="2898"/>
                    <a:pt x="2514" y="3072"/>
                  </a:cubicBezTo>
                  <a:lnTo>
                    <a:pt x="3117" y="3674"/>
                  </a:lnTo>
                  <a:lnTo>
                    <a:pt x="4387" y="2404"/>
                  </a:lnTo>
                  <a:cubicBezTo>
                    <a:pt x="4561" y="2230"/>
                    <a:pt x="4843" y="2230"/>
                    <a:pt x="5017" y="2404"/>
                  </a:cubicBezTo>
                  <a:cubicBezTo>
                    <a:pt x="5190" y="2578"/>
                    <a:pt x="5190" y="2859"/>
                    <a:pt x="5017" y="30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2" name="ïslíḓé"/>
            <p:cNvSpPr/>
            <p:nvPr/>
          </p:nvSpPr>
          <p:spPr bwMode="auto">
            <a:xfrm>
              <a:off x="7360651" y="1810393"/>
              <a:ext cx="343455" cy="339662"/>
            </a:xfrm>
            <a:custGeom>
              <a:avLst/>
              <a:gdLst>
                <a:gd name="connsiteX0" fmla="*/ 466437 w 600511"/>
                <a:gd name="connsiteY0" fmla="*/ 421770 h 593879"/>
                <a:gd name="connsiteX1" fmla="*/ 504684 w 600511"/>
                <a:gd name="connsiteY1" fmla="*/ 459981 h 593879"/>
                <a:gd name="connsiteX2" fmla="*/ 466437 w 600511"/>
                <a:gd name="connsiteY2" fmla="*/ 498192 h 593879"/>
                <a:gd name="connsiteX3" fmla="*/ 428190 w 600511"/>
                <a:gd name="connsiteY3" fmla="*/ 459981 h 593879"/>
                <a:gd name="connsiteX4" fmla="*/ 466437 w 600511"/>
                <a:gd name="connsiteY4" fmla="*/ 421770 h 593879"/>
                <a:gd name="connsiteX5" fmla="*/ 453390 w 600511"/>
                <a:gd name="connsiteY5" fmla="*/ 375066 h 593879"/>
                <a:gd name="connsiteX6" fmla="*/ 421127 w 600511"/>
                <a:gd name="connsiteY6" fmla="*/ 386990 h 593879"/>
                <a:gd name="connsiteX7" fmla="*/ 418868 w 600511"/>
                <a:gd name="connsiteY7" fmla="*/ 392146 h 593879"/>
                <a:gd name="connsiteX8" fmla="*/ 424031 w 600511"/>
                <a:gd name="connsiteY8" fmla="*/ 406325 h 593879"/>
                <a:gd name="connsiteX9" fmla="*/ 423385 w 600511"/>
                <a:gd name="connsiteY9" fmla="*/ 411481 h 593879"/>
                <a:gd name="connsiteX10" fmla="*/ 416287 w 600511"/>
                <a:gd name="connsiteY10" fmla="*/ 413737 h 593879"/>
                <a:gd name="connsiteX11" fmla="*/ 402414 w 600511"/>
                <a:gd name="connsiteY11" fmla="*/ 407292 h 593879"/>
                <a:gd name="connsiteX12" fmla="*/ 397252 w 600511"/>
                <a:gd name="connsiteY12" fmla="*/ 409226 h 593879"/>
                <a:gd name="connsiteX13" fmla="*/ 383056 w 600511"/>
                <a:gd name="connsiteY13" fmla="*/ 440485 h 593879"/>
                <a:gd name="connsiteX14" fmla="*/ 384669 w 600511"/>
                <a:gd name="connsiteY14" fmla="*/ 445318 h 593879"/>
                <a:gd name="connsiteX15" fmla="*/ 398542 w 600511"/>
                <a:gd name="connsiteY15" fmla="*/ 451764 h 593879"/>
                <a:gd name="connsiteX16" fmla="*/ 401769 w 600511"/>
                <a:gd name="connsiteY16" fmla="*/ 455953 h 593879"/>
                <a:gd name="connsiteX17" fmla="*/ 398220 w 600511"/>
                <a:gd name="connsiteY17" fmla="*/ 462720 h 593879"/>
                <a:gd name="connsiteX18" fmla="*/ 384024 w 600511"/>
                <a:gd name="connsiteY18" fmla="*/ 467876 h 593879"/>
                <a:gd name="connsiteX19" fmla="*/ 381766 w 600511"/>
                <a:gd name="connsiteY19" fmla="*/ 472710 h 593879"/>
                <a:gd name="connsiteX20" fmla="*/ 393380 w 600511"/>
                <a:gd name="connsiteY20" fmla="*/ 504936 h 593879"/>
                <a:gd name="connsiteX21" fmla="*/ 398542 w 600511"/>
                <a:gd name="connsiteY21" fmla="*/ 507192 h 593879"/>
                <a:gd name="connsiteX22" fmla="*/ 412738 w 600511"/>
                <a:gd name="connsiteY22" fmla="*/ 502036 h 593879"/>
                <a:gd name="connsiteX23" fmla="*/ 417900 w 600511"/>
                <a:gd name="connsiteY23" fmla="*/ 502680 h 593879"/>
                <a:gd name="connsiteX24" fmla="*/ 420159 w 600511"/>
                <a:gd name="connsiteY24" fmla="*/ 510092 h 593879"/>
                <a:gd name="connsiteX25" fmla="*/ 413706 w 600511"/>
                <a:gd name="connsiteY25" fmla="*/ 523949 h 593879"/>
                <a:gd name="connsiteX26" fmla="*/ 415642 w 600511"/>
                <a:gd name="connsiteY26" fmla="*/ 528783 h 593879"/>
                <a:gd name="connsiteX27" fmla="*/ 446937 w 600511"/>
                <a:gd name="connsiteY27" fmla="*/ 543285 h 593879"/>
                <a:gd name="connsiteX28" fmla="*/ 451777 w 600511"/>
                <a:gd name="connsiteY28" fmla="*/ 541351 h 593879"/>
                <a:gd name="connsiteX29" fmla="*/ 458230 w 600511"/>
                <a:gd name="connsiteY29" fmla="*/ 527494 h 593879"/>
                <a:gd name="connsiteX30" fmla="*/ 462424 w 600511"/>
                <a:gd name="connsiteY30" fmla="*/ 524272 h 593879"/>
                <a:gd name="connsiteX31" fmla="*/ 469199 w 600511"/>
                <a:gd name="connsiteY31" fmla="*/ 528139 h 593879"/>
                <a:gd name="connsiteX32" fmla="*/ 474361 w 600511"/>
                <a:gd name="connsiteY32" fmla="*/ 542318 h 593879"/>
                <a:gd name="connsiteX33" fmla="*/ 479201 w 600511"/>
                <a:gd name="connsiteY33" fmla="*/ 544574 h 593879"/>
                <a:gd name="connsiteX34" fmla="*/ 511464 w 600511"/>
                <a:gd name="connsiteY34" fmla="*/ 532650 h 593879"/>
                <a:gd name="connsiteX35" fmla="*/ 513723 w 600511"/>
                <a:gd name="connsiteY35" fmla="*/ 527816 h 593879"/>
                <a:gd name="connsiteX36" fmla="*/ 508560 w 600511"/>
                <a:gd name="connsiteY36" fmla="*/ 513315 h 593879"/>
                <a:gd name="connsiteX37" fmla="*/ 509206 w 600511"/>
                <a:gd name="connsiteY37" fmla="*/ 508159 h 593879"/>
                <a:gd name="connsiteX38" fmla="*/ 516626 w 600511"/>
                <a:gd name="connsiteY38" fmla="*/ 506225 h 593879"/>
                <a:gd name="connsiteX39" fmla="*/ 530500 w 600511"/>
                <a:gd name="connsiteY39" fmla="*/ 512348 h 593879"/>
                <a:gd name="connsiteX40" fmla="*/ 535339 w 600511"/>
                <a:gd name="connsiteY40" fmla="*/ 510737 h 593879"/>
                <a:gd name="connsiteX41" fmla="*/ 549858 w 600511"/>
                <a:gd name="connsiteY41" fmla="*/ 479478 h 593879"/>
                <a:gd name="connsiteX42" fmla="*/ 547922 w 600511"/>
                <a:gd name="connsiteY42" fmla="*/ 474322 h 593879"/>
                <a:gd name="connsiteX43" fmla="*/ 534049 w 600511"/>
                <a:gd name="connsiteY43" fmla="*/ 467876 h 593879"/>
                <a:gd name="connsiteX44" fmla="*/ 531145 w 600511"/>
                <a:gd name="connsiteY44" fmla="*/ 461109 h 593879"/>
                <a:gd name="connsiteX45" fmla="*/ 534694 w 600511"/>
                <a:gd name="connsiteY45" fmla="*/ 457242 h 593879"/>
                <a:gd name="connsiteX46" fmla="*/ 548890 w 600511"/>
                <a:gd name="connsiteY46" fmla="*/ 451764 h 593879"/>
                <a:gd name="connsiteX47" fmla="*/ 551148 w 600511"/>
                <a:gd name="connsiteY47" fmla="*/ 446930 h 593879"/>
                <a:gd name="connsiteX48" fmla="*/ 539211 w 600511"/>
                <a:gd name="connsiteY48" fmla="*/ 414704 h 593879"/>
                <a:gd name="connsiteX49" fmla="*/ 534371 w 600511"/>
                <a:gd name="connsiteY49" fmla="*/ 412448 h 593879"/>
                <a:gd name="connsiteX50" fmla="*/ 520175 w 600511"/>
                <a:gd name="connsiteY50" fmla="*/ 417604 h 593879"/>
                <a:gd name="connsiteX51" fmla="*/ 514691 w 600511"/>
                <a:gd name="connsiteY51" fmla="*/ 416960 h 593879"/>
                <a:gd name="connsiteX52" fmla="*/ 512755 w 600511"/>
                <a:gd name="connsiteY52" fmla="*/ 409548 h 593879"/>
                <a:gd name="connsiteX53" fmla="*/ 518885 w 600511"/>
                <a:gd name="connsiteY53" fmla="*/ 396013 h 593879"/>
                <a:gd name="connsiteX54" fmla="*/ 516949 w 600511"/>
                <a:gd name="connsiteY54" fmla="*/ 390857 h 593879"/>
                <a:gd name="connsiteX55" fmla="*/ 485976 w 600511"/>
                <a:gd name="connsiteY55" fmla="*/ 376355 h 593879"/>
                <a:gd name="connsiteX56" fmla="*/ 480814 w 600511"/>
                <a:gd name="connsiteY56" fmla="*/ 378289 h 593879"/>
                <a:gd name="connsiteX57" fmla="*/ 474361 w 600511"/>
                <a:gd name="connsiteY57" fmla="*/ 392146 h 593879"/>
                <a:gd name="connsiteX58" fmla="*/ 470167 w 600511"/>
                <a:gd name="connsiteY58" fmla="*/ 395368 h 593879"/>
                <a:gd name="connsiteX59" fmla="*/ 463714 w 600511"/>
                <a:gd name="connsiteY59" fmla="*/ 391824 h 593879"/>
                <a:gd name="connsiteX60" fmla="*/ 458230 w 600511"/>
                <a:gd name="connsiteY60" fmla="*/ 377322 h 593879"/>
                <a:gd name="connsiteX61" fmla="*/ 453390 w 600511"/>
                <a:gd name="connsiteY61" fmla="*/ 375066 h 593879"/>
                <a:gd name="connsiteX62" fmla="*/ 0 w 600511"/>
                <a:gd name="connsiteY62" fmla="*/ 372515 h 593879"/>
                <a:gd name="connsiteX63" fmla="*/ 233292 w 600511"/>
                <a:gd name="connsiteY63" fmla="*/ 465626 h 593879"/>
                <a:gd name="connsiteX64" fmla="*/ 305248 w 600511"/>
                <a:gd name="connsiteY64" fmla="*/ 461116 h 593879"/>
                <a:gd name="connsiteX65" fmla="*/ 332998 w 600511"/>
                <a:gd name="connsiteY65" fmla="*/ 549716 h 593879"/>
                <a:gd name="connsiteX66" fmla="*/ 233292 w 600511"/>
                <a:gd name="connsiteY66" fmla="*/ 558737 h 593879"/>
                <a:gd name="connsiteX67" fmla="*/ 0 w 600511"/>
                <a:gd name="connsiteY67" fmla="*/ 465626 h 593879"/>
                <a:gd name="connsiteX68" fmla="*/ 466295 w 600511"/>
                <a:gd name="connsiteY68" fmla="*/ 326083 h 593879"/>
                <a:gd name="connsiteX69" fmla="*/ 600511 w 600511"/>
                <a:gd name="connsiteY69" fmla="*/ 459820 h 593879"/>
                <a:gd name="connsiteX70" fmla="*/ 466295 w 600511"/>
                <a:gd name="connsiteY70" fmla="*/ 593879 h 593879"/>
                <a:gd name="connsiteX71" fmla="*/ 332080 w 600511"/>
                <a:gd name="connsiteY71" fmla="*/ 459820 h 593879"/>
                <a:gd name="connsiteX72" fmla="*/ 466295 w 600511"/>
                <a:gd name="connsiteY72" fmla="*/ 326083 h 593879"/>
                <a:gd name="connsiteX73" fmla="*/ 0 w 600511"/>
                <a:gd name="connsiteY73" fmla="*/ 232654 h 593879"/>
                <a:gd name="connsiteX74" fmla="*/ 233309 w 600511"/>
                <a:gd name="connsiteY74" fmla="*/ 326103 h 593879"/>
                <a:gd name="connsiteX75" fmla="*/ 466296 w 600511"/>
                <a:gd name="connsiteY75" fmla="*/ 232654 h 593879"/>
                <a:gd name="connsiteX76" fmla="*/ 466296 w 600511"/>
                <a:gd name="connsiteY76" fmla="*/ 299035 h 593879"/>
                <a:gd name="connsiteX77" fmla="*/ 312370 w 600511"/>
                <a:gd name="connsiteY77" fmla="*/ 413429 h 593879"/>
                <a:gd name="connsiteX78" fmla="*/ 233309 w 600511"/>
                <a:gd name="connsiteY78" fmla="*/ 419229 h 593879"/>
                <a:gd name="connsiteX79" fmla="*/ 0 w 600511"/>
                <a:gd name="connsiteY79" fmla="*/ 326103 h 593879"/>
                <a:gd name="connsiteX80" fmla="*/ 233309 w 600511"/>
                <a:gd name="connsiteY80" fmla="*/ 23200 h 593879"/>
                <a:gd name="connsiteX81" fmla="*/ 23234 w 600511"/>
                <a:gd name="connsiteY81" fmla="*/ 93123 h 593879"/>
                <a:gd name="connsiteX82" fmla="*/ 233309 w 600511"/>
                <a:gd name="connsiteY82" fmla="*/ 163046 h 593879"/>
                <a:gd name="connsiteX83" fmla="*/ 443062 w 600511"/>
                <a:gd name="connsiteY83" fmla="*/ 93123 h 593879"/>
                <a:gd name="connsiteX84" fmla="*/ 233309 w 600511"/>
                <a:gd name="connsiteY84" fmla="*/ 23200 h 593879"/>
                <a:gd name="connsiteX85" fmla="*/ 233309 w 600511"/>
                <a:gd name="connsiteY85" fmla="*/ 0 h 593879"/>
                <a:gd name="connsiteX86" fmla="*/ 466296 w 600511"/>
                <a:gd name="connsiteY86" fmla="*/ 93123 h 593879"/>
                <a:gd name="connsiteX87" fmla="*/ 466296 w 600511"/>
                <a:gd name="connsiteY87" fmla="*/ 186246 h 593879"/>
                <a:gd name="connsiteX88" fmla="*/ 233309 w 600511"/>
                <a:gd name="connsiteY88" fmla="*/ 279369 h 593879"/>
                <a:gd name="connsiteX89" fmla="*/ 0 w 600511"/>
                <a:gd name="connsiteY89" fmla="*/ 186246 h 593879"/>
                <a:gd name="connsiteX90" fmla="*/ 0 w 600511"/>
                <a:gd name="connsiteY90" fmla="*/ 93123 h 593879"/>
                <a:gd name="connsiteX91" fmla="*/ 233309 w 600511"/>
                <a:gd name="connsiteY91" fmla="*/ 0 h 59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600511" h="593879">
                  <a:moveTo>
                    <a:pt x="466437" y="421770"/>
                  </a:moveTo>
                  <a:cubicBezTo>
                    <a:pt x="487560" y="421770"/>
                    <a:pt x="504684" y="438878"/>
                    <a:pt x="504684" y="459981"/>
                  </a:cubicBezTo>
                  <a:cubicBezTo>
                    <a:pt x="504684" y="481084"/>
                    <a:pt x="487560" y="498192"/>
                    <a:pt x="466437" y="498192"/>
                  </a:cubicBezTo>
                  <a:cubicBezTo>
                    <a:pt x="445314" y="498192"/>
                    <a:pt x="428190" y="481084"/>
                    <a:pt x="428190" y="459981"/>
                  </a:cubicBezTo>
                  <a:cubicBezTo>
                    <a:pt x="428190" y="438878"/>
                    <a:pt x="445314" y="421770"/>
                    <a:pt x="466437" y="421770"/>
                  </a:cubicBezTo>
                  <a:close/>
                  <a:moveTo>
                    <a:pt x="453390" y="375066"/>
                  </a:moveTo>
                  <a:lnTo>
                    <a:pt x="421127" y="386990"/>
                  </a:lnTo>
                  <a:cubicBezTo>
                    <a:pt x="419191" y="387957"/>
                    <a:pt x="418223" y="389890"/>
                    <a:pt x="418868" y="392146"/>
                  </a:cubicBezTo>
                  <a:lnTo>
                    <a:pt x="424031" y="406325"/>
                  </a:lnTo>
                  <a:cubicBezTo>
                    <a:pt x="424998" y="408259"/>
                    <a:pt x="424676" y="410515"/>
                    <a:pt x="423385" y="411481"/>
                  </a:cubicBezTo>
                  <a:cubicBezTo>
                    <a:pt x="422417" y="412448"/>
                    <a:pt x="418223" y="414382"/>
                    <a:pt x="416287" y="413737"/>
                  </a:cubicBezTo>
                  <a:lnTo>
                    <a:pt x="402414" y="407292"/>
                  </a:lnTo>
                  <a:cubicBezTo>
                    <a:pt x="400478" y="406325"/>
                    <a:pt x="398220" y="407292"/>
                    <a:pt x="397252" y="409226"/>
                  </a:cubicBezTo>
                  <a:lnTo>
                    <a:pt x="383056" y="440485"/>
                  </a:lnTo>
                  <a:cubicBezTo>
                    <a:pt x="382088" y="442096"/>
                    <a:pt x="383056" y="444674"/>
                    <a:pt x="384669" y="445318"/>
                  </a:cubicBezTo>
                  <a:lnTo>
                    <a:pt x="398542" y="451764"/>
                  </a:lnTo>
                  <a:cubicBezTo>
                    <a:pt x="400478" y="452730"/>
                    <a:pt x="402091" y="454664"/>
                    <a:pt x="401769" y="455953"/>
                  </a:cubicBezTo>
                  <a:cubicBezTo>
                    <a:pt x="401769" y="457564"/>
                    <a:pt x="400156" y="462076"/>
                    <a:pt x="398220" y="462720"/>
                  </a:cubicBezTo>
                  <a:lnTo>
                    <a:pt x="384024" y="467876"/>
                  </a:lnTo>
                  <a:cubicBezTo>
                    <a:pt x="382088" y="468521"/>
                    <a:pt x="381120" y="470777"/>
                    <a:pt x="381766" y="472710"/>
                  </a:cubicBezTo>
                  <a:lnTo>
                    <a:pt x="393380" y="504936"/>
                  </a:lnTo>
                  <a:cubicBezTo>
                    <a:pt x="394348" y="506870"/>
                    <a:pt x="396607" y="507836"/>
                    <a:pt x="398542" y="507192"/>
                  </a:cubicBezTo>
                  <a:lnTo>
                    <a:pt x="412738" y="502036"/>
                  </a:lnTo>
                  <a:cubicBezTo>
                    <a:pt x="414674" y="501391"/>
                    <a:pt x="417255" y="501713"/>
                    <a:pt x="417900" y="502680"/>
                  </a:cubicBezTo>
                  <a:cubicBezTo>
                    <a:pt x="418868" y="503969"/>
                    <a:pt x="421127" y="508159"/>
                    <a:pt x="420159" y="510092"/>
                  </a:cubicBezTo>
                  <a:lnTo>
                    <a:pt x="413706" y="523949"/>
                  </a:lnTo>
                  <a:cubicBezTo>
                    <a:pt x="412738" y="525561"/>
                    <a:pt x="413706" y="527816"/>
                    <a:pt x="415642" y="528783"/>
                  </a:cubicBezTo>
                  <a:lnTo>
                    <a:pt x="446937" y="543285"/>
                  </a:lnTo>
                  <a:cubicBezTo>
                    <a:pt x="448873" y="544251"/>
                    <a:pt x="451132" y="543285"/>
                    <a:pt x="451777" y="541351"/>
                  </a:cubicBezTo>
                  <a:lnTo>
                    <a:pt x="458230" y="527494"/>
                  </a:lnTo>
                  <a:cubicBezTo>
                    <a:pt x="459198" y="525561"/>
                    <a:pt x="461133" y="524272"/>
                    <a:pt x="462424" y="524272"/>
                  </a:cubicBezTo>
                  <a:cubicBezTo>
                    <a:pt x="464037" y="524272"/>
                    <a:pt x="468554" y="525883"/>
                    <a:pt x="469199" y="528139"/>
                  </a:cubicBezTo>
                  <a:lnTo>
                    <a:pt x="474361" y="542318"/>
                  </a:lnTo>
                  <a:cubicBezTo>
                    <a:pt x="475007" y="544251"/>
                    <a:pt x="477265" y="545218"/>
                    <a:pt x="479201" y="544574"/>
                  </a:cubicBezTo>
                  <a:lnTo>
                    <a:pt x="511464" y="532650"/>
                  </a:lnTo>
                  <a:cubicBezTo>
                    <a:pt x="513400" y="532006"/>
                    <a:pt x="514368" y="529750"/>
                    <a:pt x="513723" y="527816"/>
                  </a:cubicBezTo>
                  <a:lnTo>
                    <a:pt x="508560" y="513315"/>
                  </a:lnTo>
                  <a:cubicBezTo>
                    <a:pt x="507915" y="511381"/>
                    <a:pt x="508238" y="509125"/>
                    <a:pt x="509206" y="508159"/>
                  </a:cubicBezTo>
                  <a:cubicBezTo>
                    <a:pt x="510496" y="507192"/>
                    <a:pt x="514691" y="505258"/>
                    <a:pt x="516626" y="506225"/>
                  </a:cubicBezTo>
                  <a:lnTo>
                    <a:pt x="530500" y="512348"/>
                  </a:lnTo>
                  <a:cubicBezTo>
                    <a:pt x="532435" y="513315"/>
                    <a:pt x="534694" y="512348"/>
                    <a:pt x="535339" y="510737"/>
                  </a:cubicBezTo>
                  <a:lnTo>
                    <a:pt x="549858" y="479478"/>
                  </a:lnTo>
                  <a:cubicBezTo>
                    <a:pt x="550825" y="477544"/>
                    <a:pt x="549858" y="475288"/>
                    <a:pt x="547922" y="474322"/>
                  </a:cubicBezTo>
                  <a:lnTo>
                    <a:pt x="534049" y="467876"/>
                  </a:lnTo>
                  <a:cubicBezTo>
                    <a:pt x="532113" y="467232"/>
                    <a:pt x="531145" y="462398"/>
                    <a:pt x="531145" y="461109"/>
                  </a:cubicBezTo>
                  <a:cubicBezTo>
                    <a:pt x="531145" y="459498"/>
                    <a:pt x="532435" y="457886"/>
                    <a:pt x="534694" y="457242"/>
                  </a:cubicBezTo>
                  <a:lnTo>
                    <a:pt x="548890" y="451764"/>
                  </a:lnTo>
                  <a:cubicBezTo>
                    <a:pt x="550825" y="451119"/>
                    <a:pt x="551793" y="448863"/>
                    <a:pt x="551148" y="446930"/>
                  </a:cubicBezTo>
                  <a:lnTo>
                    <a:pt x="539211" y="414704"/>
                  </a:lnTo>
                  <a:cubicBezTo>
                    <a:pt x="538565" y="412770"/>
                    <a:pt x="536307" y="411804"/>
                    <a:pt x="534371" y="412448"/>
                  </a:cubicBezTo>
                  <a:lnTo>
                    <a:pt x="520175" y="417604"/>
                  </a:lnTo>
                  <a:cubicBezTo>
                    <a:pt x="517917" y="418571"/>
                    <a:pt x="515658" y="418249"/>
                    <a:pt x="514691" y="416960"/>
                  </a:cubicBezTo>
                  <a:cubicBezTo>
                    <a:pt x="513723" y="415993"/>
                    <a:pt x="511787" y="411481"/>
                    <a:pt x="512755" y="409548"/>
                  </a:cubicBezTo>
                  <a:lnTo>
                    <a:pt x="518885" y="396013"/>
                  </a:lnTo>
                  <a:cubicBezTo>
                    <a:pt x="519853" y="394079"/>
                    <a:pt x="518885" y="391824"/>
                    <a:pt x="516949" y="390857"/>
                  </a:cubicBezTo>
                  <a:lnTo>
                    <a:pt x="485976" y="376355"/>
                  </a:lnTo>
                  <a:cubicBezTo>
                    <a:pt x="484040" y="375711"/>
                    <a:pt x="481782" y="376355"/>
                    <a:pt x="480814" y="378289"/>
                  </a:cubicBezTo>
                  <a:lnTo>
                    <a:pt x="474361" y="392146"/>
                  </a:lnTo>
                  <a:cubicBezTo>
                    <a:pt x="473716" y="394079"/>
                    <a:pt x="471780" y="395691"/>
                    <a:pt x="470167" y="395368"/>
                  </a:cubicBezTo>
                  <a:cubicBezTo>
                    <a:pt x="468877" y="395368"/>
                    <a:pt x="464360" y="393757"/>
                    <a:pt x="463714" y="391824"/>
                  </a:cubicBezTo>
                  <a:lnTo>
                    <a:pt x="458230" y="377322"/>
                  </a:lnTo>
                  <a:cubicBezTo>
                    <a:pt x="457584" y="375389"/>
                    <a:pt x="455326" y="374422"/>
                    <a:pt x="453390" y="375066"/>
                  </a:cubicBezTo>
                  <a:close/>
                  <a:moveTo>
                    <a:pt x="0" y="372515"/>
                  </a:moveTo>
                  <a:cubicBezTo>
                    <a:pt x="0" y="424064"/>
                    <a:pt x="104223" y="465626"/>
                    <a:pt x="233292" y="465626"/>
                  </a:cubicBezTo>
                  <a:cubicBezTo>
                    <a:pt x="258461" y="465626"/>
                    <a:pt x="282661" y="464015"/>
                    <a:pt x="305248" y="461116"/>
                  </a:cubicBezTo>
                  <a:cubicBezTo>
                    <a:pt x="305571" y="493978"/>
                    <a:pt x="315574" y="524264"/>
                    <a:pt x="332998" y="549716"/>
                  </a:cubicBezTo>
                  <a:cubicBezTo>
                    <a:pt x="302667" y="555515"/>
                    <a:pt x="268786" y="558737"/>
                    <a:pt x="233292" y="558737"/>
                  </a:cubicBezTo>
                  <a:cubicBezTo>
                    <a:pt x="104546" y="558737"/>
                    <a:pt x="0" y="517175"/>
                    <a:pt x="0" y="465626"/>
                  </a:cubicBezTo>
                  <a:close/>
                  <a:moveTo>
                    <a:pt x="466295" y="326083"/>
                  </a:moveTo>
                  <a:cubicBezTo>
                    <a:pt x="540501" y="326083"/>
                    <a:pt x="600511" y="386023"/>
                    <a:pt x="600511" y="459820"/>
                  </a:cubicBezTo>
                  <a:cubicBezTo>
                    <a:pt x="600511" y="533939"/>
                    <a:pt x="540501" y="593879"/>
                    <a:pt x="466295" y="593879"/>
                  </a:cubicBezTo>
                  <a:cubicBezTo>
                    <a:pt x="392412" y="593879"/>
                    <a:pt x="332080" y="533939"/>
                    <a:pt x="332080" y="459820"/>
                  </a:cubicBezTo>
                  <a:cubicBezTo>
                    <a:pt x="332080" y="386023"/>
                    <a:pt x="392412" y="326083"/>
                    <a:pt x="466295" y="326083"/>
                  </a:cubicBezTo>
                  <a:close/>
                  <a:moveTo>
                    <a:pt x="0" y="232654"/>
                  </a:moveTo>
                  <a:cubicBezTo>
                    <a:pt x="0" y="284212"/>
                    <a:pt x="104554" y="326103"/>
                    <a:pt x="233309" y="326103"/>
                  </a:cubicBezTo>
                  <a:cubicBezTo>
                    <a:pt x="362065" y="326103"/>
                    <a:pt x="466296" y="284212"/>
                    <a:pt x="466296" y="232654"/>
                  </a:cubicBezTo>
                  <a:lnTo>
                    <a:pt x="466296" y="299035"/>
                  </a:lnTo>
                  <a:cubicBezTo>
                    <a:pt x="393689" y="299035"/>
                    <a:pt x="332377" y="347370"/>
                    <a:pt x="312370" y="413429"/>
                  </a:cubicBezTo>
                  <a:cubicBezTo>
                    <a:pt x="287522" y="416973"/>
                    <a:pt x="261061" y="419229"/>
                    <a:pt x="233309" y="419229"/>
                  </a:cubicBezTo>
                  <a:cubicBezTo>
                    <a:pt x="104231" y="419229"/>
                    <a:pt x="0" y="377338"/>
                    <a:pt x="0" y="326103"/>
                  </a:cubicBezTo>
                  <a:close/>
                  <a:moveTo>
                    <a:pt x="233309" y="23200"/>
                  </a:moveTo>
                  <a:cubicBezTo>
                    <a:pt x="105199" y="23200"/>
                    <a:pt x="23234" y="64445"/>
                    <a:pt x="23234" y="93123"/>
                  </a:cubicBezTo>
                  <a:cubicBezTo>
                    <a:pt x="23234" y="121479"/>
                    <a:pt x="105199" y="163046"/>
                    <a:pt x="233309" y="163046"/>
                  </a:cubicBezTo>
                  <a:cubicBezTo>
                    <a:pt x="361420" y="163046"/>
                    <a:pt x="443062" y="121479"/>
                    <a:pt x="443062" y="93123"/>
                  </a:cubicBezTo>
                  <a:cubicBezTo>
                    <a:pt x="443062" y="64445"/>
                    <a:pt x="361420" y="23200"/>
                    <a:pt x="233309" y="23200"/>
                  </a:cubicBezTo>
                  <a:close/>
                  <a:moveTo>
                    <a:pt x="233309" y="0"/>
                  </a:moveTo>
                  <a:cubicBezTo>
                    <a:pt x="362065" y="0"/>
                    <a:pt x="466296" y="41567"/>
                    <a:pt x="466296" y="93123"/>
                  </a:cubicBezTo>
                  <a:lnTo>
                    <a:pt x="466296" y="186246"/>
                  </a:lnTo>
                  <a:cubicBezTo>
                    <a:pt x="466296" y="237802"/>
                    <a:pt x="362065" y="279369"/>
                    <a:pt x="233309" y="279369"/>
                  </a:cubicBezTo>
                  <a:cubicBezTo>
                    <a:pt x="104231" y="279369"/>
                    <a:pt x="0" y="237802"/>
                    <a:pt x="0" y="186246"/>
                  </a:cubicBezTo>
                  <a:lnTo>
                    <a:pt x="0" y="93123"/>
                  </a:lnTo>
                  <a:cubicBezTo>
                    <a:pt x="0" y="41567"/>
                    <a:pt x="104554" y="0"/>
                    <a:pt x="2333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3" name="iṩļîḋè"/>
            <p:cNvSpPr/>
            <p:nvPr/>
          </p:nvSpPr>
          <p:spPr bwMode="auto">
            <a:xfrm>
              <a:off x="4472794" y="4737435"/>
              <a:ext cx="342202" cy="258842"/>
            </a:xfrm>
            <a:custGeom>
              <a:avLst/>
              <a:gdLst>
                <a:gd name="connsiteX0" fmla="*/ 303150 w 606298"/>
                <a:gd name="connsiteY0" fmla="*/ 172180 h 458605"/>
                <a:gd name="connsiteX1" fmla="*/ 409775 w 606298"/>
                <a:gd name="connsiteY1" fmla="*/ 278664 h 458605"/>
                <a:gd name="connsiteX2" fmla="*/ 303150 w 606298"/>
                <a:gd name="connsiteY2" fmla="*/ 385148 h 458605"/>
                <a:gd name="connsiteX3" fmla="*/ 196525 w 606298"/>
                <a:gd name="connsiteY3" fmla="*/ 278664 h 458605"/>
                <a:gd name="connsiteX4" fmla="*/ 303150 w 606298"/>
                <a:gd name="connsiteY4" fmla="*/ 172180 h 458605"/>
                <a:gd name="connsiteX5" fmla="*/ 303149 w 606298"/>
                <a:gd name="connsiteY5" fmla="*/ 131787 h 458605"/>
                <a:gd name="connsiteX6" fmla="*/ 156060 w 606298"/>
                <a:gd name="connsiteY6" fmla="*/ 278654 h 458605"/>
                <a:gd name="connsiteX7" fmla="*/ 303149 w 606298"/>
                <a:gd name="connsiteY7" fmla="*/ 425430 h 458605"/>
                <a:gd name="connsiteX8" fmla="*/ 450147 w 606298"/>
                <a:gd name="connsiteY8" fmla="*/ 278654 h 458605"/>
                <a:gd name="connsiteX9" fmla="*/ 303149 w 606298"/>
                <a:gd name="connsiteY9" fmla="*/ 131787 h 458605"/>
                <a:gd name="connsiteX10" fmla="*/ 72767 w 606298"/>
                <a:gd name="connsiteY10" fmla="*/ 60502 h 458605"/>
                <a:gd name="connsiteX11" fmla="*/ 60593 w 606298"/>
                <a:gd name="connsiteY11" fmla="*/ 72657 h 458605"/>
                <a:gd name="connsiteX12" fmla="*/ 60593 w 606298"/>
                <a:gd name="connsiteY12" fmla="*/ 98155 h 458605"/>
                <a:gd name="connsiteX13" fmla="*/ 165762 w 606298"/>
                <a:gd name="connsiteY13" fmla="*/ 98155 h 458605"/>
                <a:gd name="connsiteX14" fmla="*/ 165762 w 606298"/>
                <a:gd name="connsiteY14" fmla="*/ 72657 h 458605"/>
                <a:gd name="connsiteX15" fmla="*/ 153588 w 606298"/>
                <a:gd name="connsiteY15" fmla="*/ 60502 h 458605"/>
                <a:gd name="connsiteX16" fmla="*/ 72767 w 606298"/>
                <a:gd name="connsiteY16" fmla="*/ 0 h 458605"/>
                <a:gd name="connsiteX17" fmla="*/ 153588 w 606298"/>
                <a:gd name="connsiteY17" fmla="*/ 0 h 458605"/>
                <a:gd name="connsiteX18" fmla="*/ 226355 w 606298"/>
                <a:gd name="connsiteY18" fmla="*/ 72657 h 458605"/>
                <a:gd name="connsiteX19" fmla="*/ 226355 w 606298"/>
                <a:gd name="connsiteY19" fmla="*/ 98612 h 458605"/>
                <a:gd name="connsiteX20" fmla="*/ 417654 w 606298"/>
                <a:gd name="connsiteY20" fmla="*/ 98612 h 458605"/>
                <a:gd name="connsiteX21" fmla="*/ 417654 w 606298"/>
                <a:gd name="connsiteY21" fmla="*/ 74119 h 458605"/>
                <a:gd name="connsiteX22" fmla="*/ 449781 w 606298"/>
                <a:gd name="connsiteY22" fmla="*/ 42041 h 458605"/>
                <a:gd name="connsiteX23" fmla="*/ 506713 w 606298"/>
                <a:gd name="connsiteY23" fmla="*/ 42041 h 458605"/>
                <a:gd name="connsiteX24" fmla="*/ 538932 w 606298"/>
                <a:gd name="connsiteY24" fmla="*/ 74119 h 458605"/>
                <a:gd name="connsiteX25" fmla="*/ 538932 w 606298"/>
                <a:gd name="connsiteY25" fmla="*/ 98612 h 458605"/>
                <a:gd name="connsiteX26" fmla="*/ 546712 w 606298"/>
                <a:gd name="connsiteY26" fmla="*/ 98612 h 458605"/>
                <a:gd name="connsiteX27" fmla="*/ 606298 w 606298"/>
                <a:gd name="connsiteY27" fmla="*/ 158108 h 458605"/>
                <a:gd name="connsiteX28" fmla="*/ 606298 w 606298"/>
                <a:gd name="connsiteY28" fmla="*/ 399109 h 458605"/>
                <a:gd name="connsiteX29" fmla="*/ 546712 w 606298"/>
                <a:gd name="connsiteY29" fmla="*/ 458605 h 458605"/>
                <a:gd name="connsiteX30" fmla="*/ 59495 w 606298"/>
                <a:gd name="connsiteY30" fmla="*/ 458605 h 458605"/>
                <a:gd name="connsiteX31" fmla="*/ 0 w 606298"/>
                <a:gd name="connsiteY31" fmla="*/ 399109 h 458605"/>
                <a:gd name="connsiteX32" fmla="*/ 0 w 606298"/>
                <a:gd name="connsiteY32" fmla="*/ 72657 h 458605"/>
                <a:gd name="connsiteX33" fmla="*/ 72767 w 606298"/>
                <a:gd name="connsiteY33" fmla="*/ 0 h 45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6298" h="458605">
                  <a:moveTo>
                    <a:pt x="303150" y="172180"/>
                  </a:moveTo>
                  <a:cubicBezTo>
                    <a:pt x="362037" y="172180"/>
                    <a:pt x="409775" y="219855"/>
                    <a:pt x="409775" y="278664"/>
                  </a:cubicBezTo>
                  <a:cubicBezTo>
                    <a:pt x="409775" y="337473"/>
                    <a:pt x="362037" y="385148"/>
                    <a:pt x="303150" y="385148"/>
                  </a:cubicBezTo>
                  <a:cubicBezTo>
                    <a:pt x="244263" y="385148"/>
                    <a:pt x="196525" y="337473"/>
                    <a:pt x="196525" y="278664"/>
                  </a:cubicBezTo>
                  <a:cubicBezTo>
                    <a:pt x="196525" y="219855"/>
                    <a:pt x="244263" y="172180"/>
                    <a:pt x="303150" y="172180"/>
                  </a:cubicBezTo>
                  <a:close/>
                  <a:moveTo>
                    <a:pt x="303149" y="131787"/>
                  </a:moveTo>
                  <a:cubicBezTo>
                    <a:pt x="222053" y="131787"/>
                    <a:pt x="156060" y="197681"/>
                    <a:pt x="156060" y="278654"/>
                  </a:cubicBezTo>
                  <a:cubicBezTo>
                    <a:pt x="156060" y="359536"/>
                    <a:pt x="222053" y="425430"/>
                    <a:pt x="303149" y="425430"/>
                  </a:cubicBezTo>
                  <a:cubicBezTo>
                    <a:pt x="384245" y="425430"/>
                    <a:pt x="450147" y="359536"/>
                    <a:pt x="450147" y="278654"/>
                  </a:cubicBezTo>
                  <a:cubicBezTo>
                    <a:pt x="450147" y="197681"/>
                    <a:pt x="384245" y="131787"/>
                    <a:pt x="303149" y="131787"/>
                  </a:cubicBezTo>
                  <a:close/>
                  <a:moveTo>
                    <a:pt x="72767" y="60502"/>
                  </a:moveTo>
                  <a:cubicBezTo>
                    <a:pt x="66085" y="60502"/>
                    <a:pt x="60593" y="65985"/>
                    <a:pt x="60593" y="72657"/>
                  </a:cubicBezTo>
                  <a:lnTo>
                    <a:pt x="60593" y="98155"/>
                  </a:lnTo>
                  <a:lnTo>
                    <a:pt x="165762" y="98155"/>
                  </a:lnTo>
                  <a:lnTo>
                    <a:pt x="165762" y="72657"/>
                  </a:lnTo>
                  <a:cubicBezTo>
                    <a:pt x="165762" y="65985"/>
                    <a:pt x="160270" y="60502"/>
                    <a:pt x="153588" y="60502"/>
                  </a:cubicBezTo>
                  <a:close/>
                  <a:moveTo>
                    <a:pt x="72767" y="0"/>
                  </a:moveTo>
                  <a:lnTo>
                    <a:pt x="153588" y="0"/>
                  </a:lnTo>
                  <a:cubicBezTo>
                    <a:pt x="193770" y="0"/>
                    <a:pt x="226355" y="32536"/>
                    <a:pt x="226355" y="72657"/>
                  </a:cubicBezTo>
                  <a:lnTo>
                    <a:pt x="226355" y="98612"/>
                  </a:lnTo>
                  <a:lnTo>
                    <a:pt x="417654" y="98612"/>
                  </a:lnTo>
                  <a:lnTo>
                    <a:pt x="417654" y="74119"/>
                  </a:lnTo>
                  <a:cubicBezTo>
                    <a:pt x="417654" y="56389"/>
                    <a:pt x="432024" y="42041"/>
                    <a:pt x="449781" y="42041"/>
                  </a:cubicBezTo>
                  <a:lnTo>
                    <a:pt x="506713" y="42041"/>
                  </a:lnTo>
                  <a:cubicBezTo>
                    <a:pt x="524561" y="42041"/>
                    <a:pt x="538932" y="56389"/>
                    <a:pt x="538932" y="74119"/>
                  </a:cubicBezTo>
                  <a:lnTo>
                    <a:pt x="538932" y="98612"/>
                  </a:lnTo>
                  <a:lnTo>
                    <a:pt x="546712" y="98612"/>
                  </a:lnTo>
                  <a:cubicBezTo>
                    <a:pt x="579571" y="98612"/>
                    <a:pt x="606298" y="125299"/>
                    <a:pt x="606298" y="158108"/>
                  </a:cubicBezTo>
                  <a:lnTo>
                    <a:pt x="606298" y="399109"/>
                  </a:lnTo>
                  <a:cubicBezTo>
                    <a:pt x="606298" y="431919"/>
                    <a:pt x="579571" y="458605"/>
                    <a:pt x="546712" y="458605"/>
                  </a:cubicBezTo>
                  <a:lnTo>
                    <a:pt x="59495" y="458605"/>
                  </a:lnTo>
                  <a:cubicBezTo>
                    <a:pt x="26635" y="458605"/>
                    <a:pt x="0" y="431919"/>
                    <a:pt x="0" y="399109"/>
                  </a:cubicBezTo>
                  <a:lnTo>
                    <a:pt x="0" y="72657"/>
                  </a:lnTo>
                  <a:cubicBezTo>
                    <a:pt x="0" y="32536"/>
                    <a:pt x="32585" y="0"/>
                    <a:pt x="7276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4" name="îṩļiḓè"/>
            <p:cNvSpPr/>
            <p:nvPr/>
          </p:nvSpPr>
          <p:spPr>
            <a:xfrm>
              <a:off x="665163" y="1667557"/>
              <a:ext cx="3486183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/>
              <a:r>
                <a:rPr lang="zh-CN" altLang="en-US" sz="2400" dirty="0"/>
                <a:t>接收和识别命令</a:t>
              </a:r>
            </a:p>
          </p:txBody>
        </p:sp>
        <p:sp>
          <p:nvSpPr>
            <p:cNvPr id="25" name="ïṣľîḋê"/>
            <p:cNvSpPr/>
            <p:nvPr/>
          </p:nvSpPr>
          <p:spPr>
            <a:xfrm>
              <a:off x="8029002" y="1667557"/>
              <a:ext cx="3485135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r>
                <a:rPr lang="zh-CN" altLang="en-US" sz="2400" dirty="0"/>
                <a:t>地址识别</a:t>
              </a:r>
            </a:p>
          </p:txBody>
        </p:sp>
        <p:sp>
          <p:nvSpPr>
            <p:cNvPr id="26" name="išľïḓe"/>
            <p:cNvSpPr/>
            <p:nvPr/>
          </p:nvSpPr>
          <p:spPr>
            <a:xfrm>
              <a:off x="665164" y="3161434"/>
              <a:ext cx="2882020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/>
              <a:r>
                <a:rPr lang="zh-CN" altLang="en-US" sz="2400" dirty="0"/>
                <a:t>数据交换</a:t>
              </a:r>
            </a:p>
          </p:txBody>
        </p:sp>
        <p:sp>
          <p:nvSpPr>
            <p:cNvPr id="27" name="îṧľïdè"/>
            <p:cNvSpPr/>
            <p:nvPr/>
          </p:nvSpPr>
          <p:spPr>
            <a:xfrm>
              <a:off x="8602796" y="2904889"/>
              <a:ext cx="2632134" cy="1066230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lnSpc>
                  <a:spcPct val="132000"/>
                </a:lnSpc>
              </a:pPr>
              <a:r>
                <a:rPr lang="zh-CN" altLang="en-US" sz="2400" dirty="0"/>
                <a:t>数据缓冲区</a:t>
              </a:r>
            </a:p>
          </p:txBody>
        </p:sp>
        <p:sp>
          <p:nvSpPr>
            <p:cNvPr id="28" name="işľîḓé"/>
            <p:cNvSpPr/>
            <p:nvPr/>
          </p:nvSpPr>
          <p:spPr>
            <a:xfrm>
              <a:off x="665163" y="4708346"/>
              <a:ext cx="3486183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/>
              <a:r>
                <a:rPr lang="zh-CN" altLang="en-US" sz="2400" dirty="0"/>
                <a:t>标识和报告设备的状态</a:t>
              </a:r>
            </a:p>
          </p:txBody>
        </p:sp>
        <p:sp>
          <p:nvSpPr>
            <p:cNvPr id="29" name="ïśļíde"/>
            <p:cNvSpPr/>
            <p:nvPr/>
          </p:nvSpPr>
          <p:spPr>
            <a:xfrm>
              <a:off x="8029002" y="4708346"/>
              <a:ext cx="3485135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r>
                <a:rPr lang="zh-CN" altLang="en-US" sz="2400" dirty="0"/>
                <a:t>差错控制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设备控制器的组成</a:t>
            </a:r>
          </a:p>
        </p:txBody>
      </p:sp>
      <p:sp>
        <p:nvSpPr>
          <p:cNvPr id="3" name="i$lîďê"/>
          <p:cNvSpPr/>
          <p:nvPr/>
        </p:nvSpPr>
        <p:spPr>
          <a:xfrm>
            <a:off x="1802479" y="2448321"/>
            <a:ext cx="10046084" cy="8145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设备控制器</a:t>
            </a:r>
            <a:r>
              <a:rPr lang="zh-CN" altLang="en-US" sz="2400" dirty="0">
                <a:solidFill>
                  <a:srgbClr val="FF0000"/>
                </a:solidFill>
              </a:rPr>
              <a:t>与设备</a:t>
            </a:r>
            <a:r>
              <a:rPr lang="zh-CN" altLang="en-US" sz="2400" dirty="0"/>
              <a:t>的接口</a:t>
            </a:r>
          </a:p>
        </p:txBody>
      </p:sp>
      <p:sp>
        <p:nvSpPr>
          <p:cNvPr id="4" name="î$ļíḋè"/>
          <p:cNvSpPr/>
          <p:nvPr/>
        </p:nvSpPr>
        <p:spPr>
          <a:xfrm>
            <a:off x="1802479" y="4695219"/>
            <a:ext cx="3658163" cy="4949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实现对设备的控制</a:t>
            </a:r>
          </a:p>
        </p:txBody>
      </p:sp>
      <p:sp>
        <p:nvSpPr>
          <p:cNvPr id="5" name="ïṧḷïḋè"/>
          <p:cNvSpPr/>
          <p:nvPr/>
        </p:nvSpPr>
        <p:spPr>
          <a:xfrm>
            <a:off x="1802481" y="4280117"/>
            <a:ext cx="285967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I/O</a:t>
            </a:r>
            <a:r>
              <a:rPr lang="zh-CN" altLang="en-US" sz="2400" dirty="0">
                <a:solidFill>
                  <a:srgbClr val="FF0000"/>
                </a:solidFill>
              </a:rPr>
              <a:t>逻辑</a:t>
            </a:r>
          </a:p>
        </p:txBody>
      </p:sp>
      <p:sp>
        <p:nvSpPr>
          <p:cNvPr id="6" name="íšḻíḑê"/>
          <p:cNvSpPr/>
          <p:nvPr/>
        </p:nvSpPr>
        <p:spPr>
          <a:xfrm>
            <a:off x="1802480" y="1232766"/>
            <a:ext cx="9943052" cy="6143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设备控制器</a:t>
            </a:r>
            <a:r>
              <a:rPr lang="zh-CN" altLang="en-US" sz="2400" dirty="0">
                <a:solidFill>
                  <a:srgbClr val="FF0000"/>
                </a:solidFill>
              </a:rPr>
              <a:t>与处理机</a:t>
            </a:r>
            <a:r>
              <a:rPr lang="zh-CN" altLang="en-US" sz="2400" dirty="0"/>
              <a:t>的接口</a:t>
            </a:r>
          </a:p>
        </p:txBody>
      </p:sp>
      <p:sp>
        <p:nvSpPr>
          <p:cNvPr id="7" name="îSļiḓè"/>
          <p:cNvSpPr/>
          <p:nvPr/>
        </p:nvSpPr>
        <p:spPr>
          <a:xfrm>
            <a:off x="1118977" y="1219204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8" name="íṥḻîḓe"/>
          <p:cNvSpPr/>
          <p:nvPr/>
        </p:nvSpPr>
        <p:spPr>
          <a:xfrm>
            <a:off x="1118977" y="4236152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9" name="îşļiḓè"/>
          <p:cNvSpPr/>
          <p:nvPr/>
        </p:nvSpPr>
        <p:spPr>
          <a:xfrm>
            <a:off x="1118977" y="2541661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0" name="îṡḷíďe"/>
          <p:cNvSpPr/>
          <p:nvPr/>
        </p:nvSpPr>
        <p:spPr>
          <a:xfrm>
            <a:off x="1309232" y="1415342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1" name="íSlíḋe"/>
          <p:cNvSpPr/>
          <p:nvPr/>
        </p:nvSpPr>
        <p:spPr>
          <a:xfrm>
            <a:off x="1309231" y="276367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2" name="ïśḷïḓe"/>
          <p:cNvSpPr/>
          <p:nvPr/>
        </p:nvSpPr>
        <p:spPr>
          <a:xfrm>
            <a:off x="1338170" y="4425612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3" name="î$ļíḋè"/>
          <p:cNvSpPr/>
          <p:nvPr/>
        </p:nvSpPr>
        <p:spPr>
          <a:xfrm>
            <a:off x="1802479" y="3168352"/>
            <a:ext cx="3529375" cy="4949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一个设备控制器可以连接一个或多个设备</a:t>
            </a:r>
          </a:p>
        </p:txBody>
      </p:sp>
      <p:sp>
        <p:nvSpPr>
          <p:cNvPr id="14" name="î$ļíḋè"/>
          <p:cNvSpPr/>
          <p:nvPr/>
        </p:nvSpPr>
        <p:spPr>
          <a:xfrm>
            <a:off x="1802479" y="1793062"/>
            <a:ext cx="9730290" cy="4949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实现</a:t>
            </a:r>
            <a:r>
              <a:rPr lang="en-US" altLang="zh-CN" sz="2200" dirty="0"/>
              <a:t>CPU</a:t>
            </a:r>
            <a:r>
              <a:rPr lang="zh-CN" altLang="en-US" sz="2200" dirty="0"/>
              <a:t>与设备控制器之间的通信，包括数据线、地址线和控制线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847" y="2763678"/>
            <a:ext cx="5563691" cy="3288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7.2.3 </a:t>
            </a:r>
            <a:r>
              <a:rPr lang="zh-CN" altLang="en-US" sz="2800" b="1" dirty="0">
                <a:solidFill>
                  <a:schemeClr val="bg1"/>
                </a:solidFill>
              </a:rPr>
              <a:t>内存映像</a:t>
            </a:r>
            <a:r>
              <a:rPr lang="en-US" altLang="zh-CN" sz="2800" b="1" dirty="0">
                <a:solidFill>
                  <a:schemeClr val="bg1"/>
                </a:solidFill>
              </a:rPr>
              <a:t>I/O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9925" y="1119229"/>
            <a:ext cx="10425559" cy="113457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驱动程序</a:t>
            </a:r>
            <a:r>
              <a:rPr lang="zh-CN" altLang="en-US" sz="2400" dirty="0">
                <a:latin typeface="+mn-ea"/>
              </a:rPr>
              <a:t>将抽象</a:t>
            </a:r>
            <a:r>
              <a:rPr lang="en-US" altLang="zh-CN" sz="2400" dirty="0">
                <a:latin typeface="+mn-ea"/>
              </a:rPr>
              <a:t>I/O</a:t>
            </a:r>
            <a:r>
              <a:rPr lang="zh-CN" altLang="en-US" sz="2400" dirty="0">
                <a:latin typeface="+mn-ea"/>
              </a:rPr>
              <a:t>命令转换成具体的命令和参数等装入设备控制器的相应寄存器，由控制器执行这些命令，具体实施对</a:t>
            </a:r>
            <a:r>
              <a:rPr lang="en-US" altLang="zh-CN" sz="2400" dirty="0">
                <a:latin typeface="+mn-ea"/>
              </a:rPr>
              <a:t>I/O</a:t>
            </a:r>
            <a:r>
              <a:rPr lang="zh-CN" altLang="en-US" sz="2400" dirty="0">
                <a:latin typeface="+mn-ea"/>
              </a:rPr>
              <a:t>设备的控制。具体方法：</a:t>
            </a:r>
          </a:p>
        </p:txBody>
      </p:sp>
      <p:sp>
        <p:nvSpPr>
          <p:cNvPr id="4" name="íSľïdé"/>
          <p:cNvSpPr/>
          <p:nvPr/>
        </p:nvSpPr>
        <p:spPr>
          <a:xfrm>
            <a:off x="1955813" y="2568773"/>
            <a:ext cx="567702" cy="511936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5" name="ïŝļíḓê"/>
          <p:cNvSpPr/>
          <p:nvPr/>
        </p:nvSpPr>
        <p:spPr bwMode="auto">
          <a:xfrm>
            <a:off x="7514685" y="2568773"/>
            <a:ext cx="556774" cy="553604"/>
          </a:xfrm>
          <a:custGeom>
            <a:avLst/>
            <a:gdLst>
              <a:gd name="T0" fmla="*/ 3682 w 4808"/>
              <a:gd name="T1" fmla="*/ 2763 h 4789"/>
              <a:gd name="T2" fmla="*/ 3420 w 4808"/>
              <a:gd name="T3" fmla="*/ 2703 h 4789"/>
              <a:gd name="T4" fmla="*/ 3026 w 4808"/>
              <a:gd name="T5" fmla="*/ 2392 h 4789"/>
              <a:gd name="T6" fmla="*/ 2818 w 4808"/>
              <a:gd name="T7" fmla="*/ 2517 h 4789"/>
              <a:gd name="T8" fmla="*/ 3219 w 4808"/>
              <a:gd name="T9" fmla="*/ 1876 h 4789"/>
              <a:gd name="T10" fmla="*/ 3609 w 4808"/>
              <a:gd name="T11" fmla="*/ 1953 h 4789"/>
              <a:gd name="T12" fmla="*/ 4553 w 4808"/>
              <a:gd name="T13" fmla="*/ 720 h 4789"/>
              <a:gd name="T14" fmla="*/ 4388 w 4808"/>
              <a:gd name="T15" fmla="*/ 680 h 4789"/>
              <a:gd name="T16" fmla="*/ 3872 w 4808"/>
              <a:gd name="T17" fmla="*/ 1161 h 4789"/>
              <a:gd name="T18" fmla="*/ 3859 w 4808"/>
              <a:gd name="T19" fmla="*/ 1160 h 4789"/>
              <a:gd name="T20" fmla="*/ 3491 w 4808"/>
              <a:gd name="T21" fmla="*/ 1099 h 4789"/>
              <a:gd name="T22" fmla="*/ 3432 w 4808"/>
              <a:gd name="T23" fmla="*/ 731 h 4789"/>
              <a:gd name="T24" fmla="*/ 3454 w 4808"/>
              <a:gd name="T25" fmla="*/ 658 h 4789"/>
              <a:gd name="T26" fmla="*/ 3938 w 4808"/>
              <a:gd name="T27" fmla="*/ 104 h 4789"/>
              <a:gd name="T28" fmla="*/ 3609 w 4808"/>
              <a:gd name="T29" fmla="*/ 0 h 4789"/>
              <a:gd name="T30" fmla="*/ 2710 w 4808"/>
              <a:gd name="T31" fmla="*/ 1369 h 4789"/>
              <a:gd name="T32" fmla="*/ 1300 w 4808"/>
              <a:gd name="T33" fmla="*/ 999 h 4789"/>
              <a:gd name="T34" fmla="*/ 1309 w 4808"/>
              <a:gd name="T35" fmla="*/ 892 h 4789"/>
              <a:gd name="T36" fmla="*/ 865 w 4808"/>
              <a:gd name="T37" fmla="*/ 294 h 4789"/>
              <a:gd name="T38" fmla="*/ 665 w 4808"/>
              <a:gd name="T39" fmla="*/ 298 h 4789"/>
              <a:gd name="T40" fmla="*/ 278 w 4808"/>
              <a:gd name="T41" fmla="*/ 787 h 4789"/>
              <a:gd name="T42" fmla="*/ 630 w 4808"/>
              <a:gd name="T43" fmla="*/ 1163 h 4789"/>
              <a:gd name="T44" fmla="*/ 926 w 4808"/>
              <a:gd name="T45" fmla="*/ 1291 h 4789"/>
              <a:gd name="T46" fmla="*/ 1018 w 4808"/>
              <a:gd name="T47" fmla="*/ 1282 h 4789"/>
              <a:gd name="T48" fmla="*/ 1485 w 4808"/>
              <a:gd name="T49" fmla="*/ 2594 h 4789"/>
              <a:gd name="T50" fmla="*/ 1037 w 4808"/>
              <a:gd name="T51" fmla="*/ 2572 h 4789"/>
              <a:gd name="T52" fmla="*/ 92 w 4808"/>
              <a:gd name="T53" fmla="*/ 3809 h 4789"/>
              <a:gd name="T54" fmla="*/ 186 w 4808"/>
              <a:gd name="T55" fmla="*/ 3882 h 4789"/>
              <a:gd name="T56" fmla="*/ 727 w 4808"/>
              <a:gd name="T57" fmla="*/ 3384 h 4789"/>
              <a:gd name="T58" fmla="*/ 789 w 4808"/>
              <a:gd name="T59" fmla="*/ 3371 h 4789"/>
              <a:gd name="T60" fmla="*/ 796 w 4808"/>
              <a:gd name="T61" fmla="*/ 3372 h 4789"/>
              <a:gd name="T62" fmla="*/ 1218 w 4808"/>
              <a:gd name="T63" fmla="*/ 3798 h 4789"/>
              <a:gd name="T64" fmla="*/ 1192 w 4808"/>
              <a:gd name="T65" fmla="*/ 3873 h 4789"/>
              <a:gd name="T66" fmla="*/ 707 w 4808"/>
              <a:gd name="T67" fmla="*/ 4427 h 4789"/>
              <a:gd name="T68" fmla="*/ 1037 w 4808"/>
              <a:gd name="T69" fmla="*/ 4531 h 4789"/>
              <a:gd name="T70" fmla="*/ 2016 w 4808"/>
              <a:gd name="T71" fmla="*/ 3551 h 4789"/>
              <a:gd name="T72" fmla="*/ 1994 w 4808"/>
              <a:gd name="T73" fmla="*/ 3103 h 4789"/>
              <a:gd name="T74" fmla="*/ 2535 w 4808"/>
              <a:gd name="T75" fmla="*/ 2799 h 4789"/>
              <a:gd name="T76" fmla="*/ 2410 w 4808"/>
              <a:gd name="T77" fmla="*/ 3007 h 4789"/>
              <a:gd name="T78" fmla="*/ 2721 w 4808"/>
              <a:gd name="T79" fmla="*/ 3401 h 4789"/>
              <a:gd name="T80" fmla="*/ 2781 w 4808"/>
              <a:gd name="T81" fmla="*/ 3663 h 4789"/>
              <a:gd name="T82" fmla="*/ 4013 w 4808"/>
              <a:gd name="T83" fmla="*/ 4789 h 4789"/>
              <a:gd name="T84" fmla="*/ 4734 w 4808"/>
              <a:gd name="T85" fmla="*/ 4173 h 4789"/>
              <a:gd name="T86" fmla="*/ 4734 w 4808"/>
              <a:gd name="T87" fmla="*/ 3815 h 4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08" h="4789">
                <a:moveTo>
                  <a:pt x="4734" y="3815"/>
                </a:moveTo>
                <a:lnTo>
                  <a:pt x="3682" y="2763"/>
                </a:lnTo>
                <a:cubicBezTo>
                  <a:pt x="3634" y="2715"/>
                  <a:pt x="3570" y="2689"/>
                  <a:pt x="3502" y="2689"/>
                </a:cubicBezTo>
                <a:cubicBezTo>
                  <a:pt x="3474" y="2689"/>
                  <a:pt x="3446" y="2694"/>
                  <a:pt x="3420" y="2703"/>
                </a:cubicBezTo>
                <a:lnTo>
                  <a:pt x="3167" y="2450"/>
                </a:lnTo>
                <a:cubicBezTo>
                  <a:pt x="3130" y="2413"/>
                  <a:pt x="3079" y="2392"/>
                  <a:pt x="3026" y="2392"/>
                </a:cubicBezTo>
                <a:cubicBezTo>
                  <a:pt x="2972" y="2392"/>
                  <a:pt x="2922" y="2413"/>
                  <a:pt x="2884" y="2450"/>
                </a:cubicBezTo>
                <a:lnTo>
                  <a:pt x="2818" y="2517"/>
                </a:lnTo>
                <a:lnTo>
                  <a:pt x="2699" y="2398"/>
                </a:lnTo>
                <a:lnTo>
                  <a:pt x="3219" y="1876"/>
                </a:lnTo>
                <a:cubicBezTo>
                  <a:pt x="3340" y="1928"/>
                  <a:pt x="3472" y="1953"/>
                  <a:pt x="3609" y="1953"/>
                </a:cubicBezTo>
                <a:lnTo>
                  <a:pt x="3609" y="1953"/>
                </a:lnTo>
                <a:cubicBezTo>
                  <a:pt x="3870" y="1953"/>
                  <a:pt x="4116" y="1854"/>
                  <a:pt x="4301" y="1669"/>
                </a:cubicBezTo>
                <a:cubicBezTo>
                  <a:pt x="4549" y="1421"/>
                  <a:pt x="4646" y="1059"/>
                  <a:pt x="4553" y="720"/>
                </a:cubicBezTo>
                <a:cubicBezTo>
                  <a:pt x="4542" y="678"/>
                  <a:pt x="4502" y="648"/>
                  <a:pt x="4459" y="648"/>
                </a:cubicBezTo>
                <a:cubicBezTo>
                  <a:pt x="4441" y="648"/>
                  <a:pt x="4413" y="654"/>
                  <a:pt x="4388" y="680"/>
                </a:cubicBezTo>
                <a:cubicBezTo>
                  <a:pt x="4384" y="683"/>
                  <a:pt x="4034" y="1030"/>
                  <a:pt x="3918" y="1146"/>
                </a:cubicBezTo>
                <a:cubicBezTo>
                  <a:pt x="3906" y="1159"/>
                  <a:pt x="3885" y="1161"/>
                  <a:pt x="3872" y="1161"/>
                </a:cubicBezTo>
                <a:cubicBezTo>
                  <a:pt x="3864" y="1161"/>
                  <a:pt x="3859" y="1160"/>
                  <a:pt x="3859" y="1160"/>
                </a:cubicBezTo>
                <a:lnTo>
                  <a:pt x="3859" y="1160"/>
                </a:lnTo>
                <a:lnTo>
                  <a:pt x="3851" y="1159"/>
                </a:lnTo>
                <a:cubicBezTo>
                  <a:pt x="3707" y="1146"/>
                  <a:pt x="3535" y="1119"/>
                  <a:pt x="3491" y="1099"/>
                </a:cubicBezTo>
                <a:cubicBezTo>
                  <a:pt x="3470" y="1055"/>
                  <a:pt x="3445" y="879"/>
                  <a:pt x="3432" y="733"/>
                </a:cubicBezTo>
                <a:lnTo>
                  <a:pt x="3432" y="731"/>
                </a:lnTo>
                <a:lnTo>
                  <a:pt x="3429" y="727"/>
                </a:lnTo>
                <a:cubicBezTo>
                  <a:pt x="3428" y="720"/>
                  <a:pt x="3425" y="687"/>
                  <a:pt x="3454" y="658"/>
                </a:cubicBezTo>
                <a:cubicBezTo>
                  <a:pt x="3574" y="538"/>
                  <a:pt x="3905" y="204"/>
                  <a:pt x="3908" y="201"/>
                </a:cubicBezTo>
                <a:cubicBezTo>
                  <a:pt x="3936" y="173"/>
                  <a:pt x="3947" y="138"/>
                  <a:pt x="3938" y="104"/>
                </a:cubicBezTo>
                <a:cubicBezTo>
                  <a:pt x="3927" y="64"/>
                  <a:pt x="3893" y="42"/>
                  <a:pt x="3865" y="34"/>
                </a:cubicBezTo>
                <a:cubicBezTo>
                  <a:pt x="3782" y="11"/>
                  <a:pt x="3695" y="0"/>
                  <a:pt x="3609" y="0"/>
                </a:cubicBezTo>
                <a:cubicBezTo>
                  <a:pt x="3347" y="0"/>
                  <a:pt x="3101" y="102"/>
                  <a:pt x="2916" y="287"/>
                </a:cubicBezTo>
                <a:cubicBezTo>
                  <a:pt x="2624" y="579"/>
                  <a:pt x="2555" y="1011"/>
                  <a:pt x="2710" y="1369"/>
                </a:cubicBezTo>
                <a:lnTo>
                  <a:pt x="2190" y="1889"/>
                </a:lnTo>
                <a:lnTo>
                  <a:pt x="1300" y="999"/>
                </a:lnTo>
                <a:cubicBezTo>
                  <a:pt x="1300" y="998"/>
                  <a:pt x="1299" y="998"/>
                  <a:pt x="1299" y="997"/>
                </a:cubicBezTo>
                <a:cubicBezTo>
                  <a:pt x="1307" y="963"/>
                  <a:pt x="1311" y="928"/>
                  <a:pt x="1309" y="892"/>
                </a:cubicBezTo>
                <a:cubicBezTo>
                  <a:pt x="1305" y="788"/>
                  <a:pt x="1260" y="689"/>
                  <a:pt x="1182" y="611"/>
                </a:cubicBezTo>
                <a:lnTo>
                  <a:pt x="865" y="294"/>
                </a:lnTo>
                <a:cubicBezTo>
                  <a:pt x="858" y="288"/>
                  <a:pt x="821" y="253"/>
                  <a:pt x="766" y="253"/>
                </a:cubicBezTo>
                <a:cubicBezTo>
                  <a:pt x="740" y="253"/>
                  <a:pt x="702" y="261"/>
                  <a:pt x="665" y="298"/>
                </a:cubicBezTo>
                <a:lnTo>
                  <a:pt x="318" y="645"/>
                </a:lnTo>
                <a:cubicBezTo>
                  <a:pt x="277" y="685"/>
                  <a:pt x="263" y="737"/>
                  <a:pt x="278" y="787"/>
                </a:cubicBezTo>
                <a:cubicBezTo>
                  <a:pt x="288" y="820"/>
                  <a:pt x="308" y="842"/>
                  <a:pt x="314" y="848"/>
                </a:cubicBezTo>
                <a:lnTo>
                  <a:pt x="630" y="1163"/>
                </a:lnTo>
                <a:cubicBezTo>
                  <a:pt x="712" y="1246"/>
                  <a:pt x="817" y="1291"/>
                  <a:pt x="926" y="1291"/>
                </a:cubicBezTo>
                <a:lnTo>
                  <a:pt x="926" y="1291"/>
                </a:lnTo>
                <a:cubicBezTo>
                  <a:pt x="957" y="1291"/>
                  <a:pt x="987" y="1287"/>
                  <a:pt x="1016" y="1280"/>
                </a:cubicBezTo>
                <a:cubicBezTo>
                  <a:pt x="1017" y="1281"/>
                  <a:pt x="1017" y="1281"/>
                  <a:pt x="1018" y="1282"/>
                </a:cubicBezTo>
                <a:lnTo>
                  <a:pt x="1907" y="2171"/>
                </a:lnTo>
                <a:lnTo>
                  <a:pt x="1485" y="2594"/>
                </a:lnTo>
                <a:cubicBezTo>
                  <a:pt x="1466" y="2613"/>
                  <a:pt x="1449" y="2634"/>
                  <a:pt x="1435" y="2656"/>
                </a:cubicBezTo>
                <a:cubicBezTo>
                  <a:pt x="1311" y="2601"/>
                  <a:pt x="1176" y="2572"/>
                  <a:pt x="1037" y="2572"/>
                </a:cubicBezTo>
                <a:cubicBezTo>
                  <a:pt x="775" y="2572"/>
                  <a:pt x="529" y="2674"/>
                  <a:pt x="344" y="2859"/>
                </a:cubicBezTo>
                <a:cubicBezTo>
                  <a:pt x="96" y="3106"/>
                  <a:pt x="0" y="3471"/>
                  <a:pt x="92" y="3809"/>
                </a:cubicBezTo>
                <a:cubicBezTo>
                  <a:pt x="103" y="3852"/>
                  <a:pt x="143" y="3882"/>
                  <a:pt x="186" y="3882"/>
                </a:cubicBezTo>
                <a:lnTo>
                  <a:pt x="186" y="3882"/>
                </a:lnTo>
                <a:cubicBezTo>
                  <a:pt x="204" y="3882"/>
                  <a:pt x="232" y="3877"/>
                  <a:pt x="258" y="3851"/>
                </a:cubicBezTo>
                <a:cubicBezTo>
                  <a:pt x="261" y="3847"/>
                  <a:pt x="611" y="3500"/>
                  <a:pt x="727" y="3384"/>
                </a:cubicBezTo>
                <a:cubicBezTo>
                  <a:pt x="740" y="3372"/>
                  <a:pt x="762" y="3370"/>
                  <a:pt x="774" y="3370"/>
                </a:cubicBezTo>
                <a:cubicBezTo>
                  <a:pt x="783" y="3370"/>
                  <a:pt x="789" y="3371"/>
                  <a:pt x="789" y="3371"/>
                </a:cubicBezTo>
                <a:lnTo>
                  <a:pt x="789" y="3371"/>
                </a:lnTo>
                <a:lnTo>
                  <a:pt x="796" y="3372"/>
                </a:lnTo>
                <a:cubicBezTo>
                  <a:pt x="940" y="3385"/>
                  <a:pt x="1113" y="3411"/>
                  <a:pt x="1157" y="3431"/>
                </a:cubicBezTo>
                <a:cubicBezTo>
                  <a:pt x="1178" y="3475"/>
                  <a:pt x="1205" y="3652"/>
                  <a:pt x="1218" y="3798"/>
                </a:cubicBezTo>
                <a:lnTo>
                  <a:pt x="1219" y="3805"/>
                </a:lnTo>
                <a:cubicBezTo>
                  <a:pt x="1219" y="3805"/>
                  <a:pt x="1223" y="3842"/>
                  <a:pt x="1192" y="3873"/>
                </a:cubicBezTo>
                <a:cubicBezTo>
                  <a:pt x="1072" y="3993"/>
                  <a:pt x="741" y="4327"/>
                  <a:pt x="738" y="4330"/>
                </a:cubicBezTo>
                <a:cubicBezTo>
                  <a:pt x="710" y="4358"/>
                  <a:pt x="699" y="4393"/>
                  <a:pt x="707" y="4427"/>
                </a:cubicBezTo>
                <a:cubicBezTo>
                  <a:pt x="718" y="4467"/>
                  <a:pt x="752" y="4489"/>
                  <a:pt x="780" y="4497"/>
                </a:cubicBezTo>
                <a:cubicBezTo>
                  <a:pt x="864" y="4519"/>
                  <a:pt x="950" y="4531"/>
                  <a:pt x="1037" y="4531"/>
                </a:cubicBezTo>
                <a:cubicBezTo>
                  <a:pt x="1298" y="4531"/>
                  <a:pt x="1544" y="4429"/>
                  <a:pt x="1729" y="4244"/>
                </a:cubicBezTo>
                <a:cubicBezTo>
                  <a:pt x="1914" y="4059"/>
                  <a:pt x="2016" y="3813"/>
                  <a:pt x="2016" y="3551"/>
                </a:cubicBezTo>
                <a:cubicBezTo>
                  <a:pt x="2016" y="3412"/>
                  <a:pt x="1987" y="3277"/>
                  <a:pt x="1932" y="3153"/>
                </a:cubicBezTo>
                <a:cubicBezTo>
                  <a:pt x="1954" y="3139"/>
                  <a:pt x="1975" y="3122"/>
                  <a:pt x="1994" y="3103"/>
                </a:cubicBezTo>
                <a:lnTo>
                  <a:pt x="2417" y="2681"/>
                </a:lnTo>
                <a:lnTo>
                  <a:pt x="2535" y="2799"/>
                </a:lnTo>
                <a:lnTo>
                  <a:pt x="2469" y="2866"/>
                </a:lnTo>
                <a:cubicBezTo>
                  <a:pt x="2431" y="2904"/>
                  <a:pt x="2410" y="2954"/>
                  <a:pt x="2410" y="3007"/>
                </a:cubicBezTo>
                <a:cubicBezTo>
                  <a:pt x="2410" y="3061"/>
                  <a:pt x="2431" y="3111"/>
                  <a:pt x="2469" y="3149"/>
                </a:cubicBezTo>
                <a:lnTo>
                  <a:pt x="2721" y="3401"/>
                </a:lnTo>
                <a:cubicBezTo>
                  <a:pt x="2712" y="3427"/>
                  <a:pt x="2707" y="3455"/>
                  <a:pt x="2707" y="3484"/>
                </a:cubicBezTo>
                <a:cubicBezTo>
                  <a:pt x="2707" y="3552"/>
                  <a:pt x="2734" y="3615"/>
                  <a:pt x="2781" y="3663"/>
                </a:cubicBezTo>
                <a:lnTo>
                  <a:pt x="3834" y="4715"/>
                </a:lnTo>
                <a:cubicBezTo>
                  <a:pt x="3881" y="4763"/>
                  <a:pt x="3945" y="4789"/>
                  <a:pt x="4013" y="4789"/>
                </a:cubicBezTo>
                <a:cubicBezTo>
                  <a:pt x="4081" y="4789"/>
                  <a:pt x="4144" y="4763"/>
                  <a:pt x="4192" y="4715"/>
                </a:cubicBezTo>
                <a:lnTo>
                  <a:pt x="4734" y="4173"/>
                </a:lnTo>
                <a:cubicBezTo>
                  <a:pt x="4782" y="4126"/>
                  <a:pt x="4808" y="4062"/>
                  <a:pt x="4808" y="3994"/>
                </a:cubicBezTo>
                <a:cubicBezTo>
                  <a:pt x="4808" y="3926"/>
                  <a:pt x="4782" y="3863"/>
                  <a:pt x="4734" y="38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6" name="îṧľîdé"/>
          <p:cNvSpPr/>
          <p:nvPr/>
        </p:nvSpPr>
        <p:spPr>
          <a:xfrm>
            <a:off x="3661266" y="2568773"/>
            <a:ext cx="2894056" cy="1088827"/>
          </a:xfrm>
          <a:prstGeom prst="leftRightRibbon">
            <a:avLst>
              <a:gd name="adj1" fmla="val 50000"/>
              <a:gd name="adj2" fmla="val 50000"/>
              <a:gd name="adj3" fmla="val 3333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" name="内容占位符 2"/>
          <p:cNvSpPr txBox="1"/>
          <p:nvPr/>
        </p:nvSpPr>
        <p:spPr>
          <a:xfrm>
            <a:off x="943589" y="3200620"/>
            <a:ext cx="3035983" cy="30842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  <a:defRPr/>
            </a:pPr>
            <a:r>
              <a:rPr lang="zh-CN" altLang="en-US" sz="2500" dirty="0"/>
              <a:t>采用</a:t>
            </a:r>
            <a:r>
              <a:rPr lang="zh-CN" altLang="en-US" sz="2500" dirty="0">
                <a:solidFill>
                  <a:srgbClr val="0000FF"/>
                </a:solidFill>
              </a:rPr>
              <a:t>特定</a:t>
            </a:r>
            <a:r>
              <a:rPr lang="en-US" altLang="zh-CN" sz="2500" dirty="0">
                <a:solidFill>
                  <a:srgbClr val="0000FF"/>
                </a:solidFill>
              </a:rPr>
              <a:t>I/O</a:t>
            </a:r>
            <a:r>
              <a:rPr lang="zh-CN" altLang="en-US" sz="2500" dirty="0">
                <a:solidFill>
                  <a:srgbClr val="0000FF"/>
                </a:solidFill>
              </a:rPr>
              <a:t>指令</a:t>
            </a:r>
          </a:p>
          <a:p>
            <a:pPr marL="342900" lvl="1" indent="-342900">
              <a:lnSpc>
                <a:spcPct val="132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访问内存和设备需要两种不同的指令</a:t>
            </a:r>
          </a:p>
        </p:txBody>
      </p:sp>
      <p:sp>
        <p:nvSpPr>
          <p:cNvPr id="8" name="内容占位符 2"/>
          <p:cNvSpPr txBox="1"/>
          <p:nvPr/>
        </p:nvSpPr>
        <p:spPr>
          <a:xfrm>
            <a:off x="6955310" y="3221384"/>
            <a:ext cx="4545523" cy="26348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2000"/>
              </a:lnSpc>
              <a:spcBef>
                <a:spcPts val="580"/>
              </a:spcBef>
              <a:buNone/>
              <a:defRPr/>
            </a:pPr>
            <a:r>
              <a:rPr lang="zh-CN" altLang="en-US" sz="2500" dirty="0"/>
              <a:t>采用内存</a:t>
            </a:r>
            <a:r>
              <a:rPr lang="zh-CN" altLang="en-US" sz="2500" dirty="0">
                <a:solidFill>
                  <a:srgbClr val="0000FF"/>
                </a:solidFill>
              </a:rPr>
              <a:t>映像</a:t>
            </a:r>
            <a:r>
              <a:rPr lang="en-US" altLang="zh-CN" sz="2500" dirty="0">
                <a:solidFill>
                  <a:srgbClr val="0000FF"/>
                </a:solidFill>
              </a:rPr>
              <a:t>I/O</a:t>
            </a:r>
            <a:r>
              <a:rPr lang="zh-CN" altLang="en-US" sz="2500" dirty="0">
                <a:solidFill>
                  <a:srgbClr val="0000FF"/>
                </a:solidFill>
              </a:rPr>
              <a:t>形式</a:t>
            </a:r>
          </a:p>
          <a:p>
            <a:pPr marL="0" lvl="1" indent="-342900">
              <a:lnSpc>
                <a:spcPct val="123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在编址上不在区分内存单元地址和设备控制器中的寄存器地址，统一编址 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 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。 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0~n-1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范围时，为内存地址；若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k&gt;=n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时，为某控制器的寄存器地址</a:t>
            </a:r>
          </a:p>
          <a:p>
            <a:pPr marL="0" lvl="1" indent="-342900">
              <a:lnSpc>
                <a:spcPct val="123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统一了访问方法，简化了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I/O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编程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7.2.3 </a:t>
            </a:r>
            <a:r>
              <a:rPr lang="zh-CN" altLang="en-US" sz="2800" b="1" dirty="0">
                <a:solidFill>
                  <a:schemeClr val="bg1"/>
                </a:solidFill>
              </a:rPr>
              <a:t>内存映像</a:t>
            </a:r>
            <a:r>
              <a:rPr lang="en-US" altLang="zh-CN" sz="2800" b="1" dirty="0">
                <a:solidFill>
                  <a:schemeClr val="bg1"/>
                </a:solidFill>
              </a:rPr>
              <a:t>I/O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213" y="1102323"/>
            <a:ext cx="5839120" cy="50812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第7章 知识导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785" y="781050"/>
            <a:ext cx="7211060" cy="6032500"/>
          </a:xfrm>
          <a:prstGeom prst="rect">
            <a:avLst/>
          </a:prstGeom>
        </p:spPr>
      </p:pic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2539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第</a:t>
            </a:r>
            <a:r>
              <a:rPr lang="en-US" altLang="zh-CN" sz="2800" b="1" dirty="0">
                <a:solidFill>
                  <a:schemeClr val="bg1"/>
                </a:solidFill>
              </a:rPr>
              <a:t>7</a:t>
            </a:r>
            <a:r>
              <a:rPr lang="zh-CN" altLang="en-US" sz="2800" b="1" dirty="0">
                <a:solidFill>
                  <a:schemeClr val="bg1"/>
                </a:solidFill>
              </a:rPr>
              <a:t>章知识导图</a:t>
            </a:r>
          </a:p>
        </p:txBody>
      </p:sp>
      <p:graphicFrame>
        <p:nvGraphicFramePr>
          <p:cNvPr id="30" name="表格 29"/>
          <p:cNvGraphicFramePr/>
          <p:nvPr>
            <p:custDataLst>
              <p:tags r:id="rId1"/>
            </p:custDataLst>
          </p:nvPr>
        </p:nvGraphicFramePr>
        <p:xfrm>
          <a:off x="462431" y="1634204"/>
          <a:ext cx="4173963" cy="478945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21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微软雅黑 (正文)"/>
                        </a:rPr>
                        <a:t>第1章</a:t>
                      </a:r>
                      <a:endParaRPr lang="en-US" altLang="en-US" sz="2000" b="0" dirty="0">
                        <a:solidFill>
                          <a:schemeClr val="tx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微软雅黑 (正文)"/>
                        </a:rPr>
                        <a:t>操作系统引论</a:t>
                      </a:r>
                      <a:endParaRPr lang="en-US" altLang="en-US" sz="2000" b="0" dirty="0">
                        <a:solidFill>
                          <a:schemeClr val="tx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第2章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进程的描述与控制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第3章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处理机调度与死锁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第4章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进程同步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微软雅黑 (正文)"/>
                        </a:rPr>
                        <a:t>第5章</a:t>
                      </a:r>
                      <a:endParaRPr lang="en-US" altLang="en-US" sz="2000" b="0" dirty="0">
                        <a:solidFill>
                          <a:schemeClr val="tx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微软雅黑 (正文)"/>
                        </a:rPr>
                        <a:t>存储器管理</a:t>
                      </a:r>
                      <a:endParaRPr lang="en-US" altLang="en-US" sz="2000" b="0" dirty="0">
                        <a:solidFill>
                          <a:schemeClr val="tx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第6章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虚拟存储器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微软雅黑 (正文)"/>
                        </a:rPr>
                        <a:t>第7章</a:t>
                      </a:r>
                      <a:endParaRPr lang="en-US" altLang="en-US" sz="2000" b="1" dirty="0">
                        <a:solidFill>
                          <a:schemeClr val="bg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微软雅黑 (正文)"/>
                        </a:rPr>
                        <a:t>输入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微软雅黑 (正文)"/>
                        </a:rPr>
                        <a:t>/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微软雅黑 (正文)"/>
                        </a:rPr>
                        <a:t>输出系统</a:t>
                      </a:r>
                      <a:endParaRPr lang="en-US" altLang="en-US" sz="2000" b="1" dirty="0">
                        <a:solidFill>
                          <a:schemeClr val="bg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第8章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文件管理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第9章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磁盘存储器管理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第10章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多处理机操作系统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第11章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虚拟化和云计算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第12章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保护和安全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任意多边形: 形状 7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7.2.4 I/O</a:t>
            </a:r>
            <a:r>
              <a:rPr lang="zh-CN" altLang="en-US" sz="2800" b="1" dirty="0">
                <a:solidFill>
                  <a:schemeClr val="bg1"/>
                </a:solidFill>
              </a:rPr>
              <a:t>通道</a:t>
            </a:r>
            <a:r>
              <a:rPr lang="en-US" altLang="zh-CN" sz="2800" b="1" dirty="0">
                <a:solidFill>
                  <a:schemeClr val="bg1"/>
                </a:solidFill>
              </a:rPr>
              <a:t>(1)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9925" y="1119229"/>
            <a:ext cx="10425559" cy="61941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>
                <a:latin typeface="+mn-ea"/>
              </a:rPr>
              <a:t>I/O</a:t>
            </a:r>
            <a:r>
              <a:rPr lang="zh-CN" altLang="en-US" sz="2400" dirty="0">
                <a:latin typeface="+mn-ea"/>
              </a:rPr>
              <a:t>通道的引入</a:t>
            </a:r>
          </a:p>
        </p:txBody>
      </p:sp>
      <p:sp>
        <p:nvSpPr>
          <p:cNvPr id="4" name="i$lîďê"/>
          <p:cNvSpPr/>
          <p:nvPr/>
        </p:nvSpPr>
        <p:spPr>
          <a:xfrm>
            <a:off x="1739158" y="3748658"/>
            <a:ext cx="10046084" cy="26001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32000"/>
              </a:lnSpc>
            </a:pPr>
            <a:r>
              <a:rPr lang="zh-CN" altLang="en-US" sz="2400" dirty="0"/>
              <a:t>通道与普通处理机</a:t>
            </a:r>
          </a:p>
          <a:p>
            <a:pPr marL="800100" lvl="1" indent="-342900">
              <a:lnSpc>
                <a:spcPct val="132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通道是特殊处理机</a:t>
            </a:r>
          </a:p>
          <a:p>
            <a:pPr marL="800100" lvl="1" indent="-342900">
              <a:lnSpc>
                <a:spcPct val="132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不同点：</a:t>
            </a:r>
          </a:p>
          <a:p>
            <a:pPr marL="1257300" lvl="2" indent="-342900">
              <a:lnSpc>
                <a:spcPct val="132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/>
              <a:t>指令类型单一</a:t>
            </a:r>
          </a:p>
          <a:p>
            <a:pPr marL="1257300" lvl="2" indent="-342900">
              <a:lnSpc>
                <a:spcPct val="132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/>
              <a:t>没有自己的内存（与</a:t>
            </a:r>
            <a:r>
              <a:rPr lang="en-US" altLang="zh-CN" sz="2400" dirty="0"/>
              <a:t>CPU</a:t>
            </a:r>
            <a:r>
              <a:rPr lang="zh-CN" altLang="en-US" sz="2400" dirty="0"/>
              <a:t>共享内存）</a:t>
            </a:r>
          </a:p>
        </p:txBody>
      </p:sp>
      <p:sp>
        <p:nvSpPr>
          <p:cNvPr id="5" name="íšḻíḑê"/>
          <p:cNvSpPr/>
          <p:nvPr/>
        </p:nvSpPr>
        <p:spPr>
          <a:xfrm>
            <a:off x="1739159" y="2758320"/>
            <a:ext cx="9943052" cy="9952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32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目的：</a:t>
            </a:r>
            <a:r>
              <a:rPr lang="zh-CN" altLang="en-US" sz="2400" dirty="0"/>
              <a:t>使一些原来由</a:t>
            </a:r>
            <a:r>
              <a:rPr lang="en-US" altLang="zh-CN" sz="2400" dirty="0"/>
              <a:t>CPU</a:t>
            </a:r>
            <a:r>
              <a:rPr lang="zh-CN" altLang="en-US" sz="2400" dirty="0"/>
              <a:t>处理的</a:t>
            </a:r>
            <a:r>
              <a:rPr lang="en-US" altLang="zh-CN" sz="2400" dirty="0"/>
              <a:t>I/O</a:t>
            </a:r>
            <a:r>
              <a:rPr lang="zh-CN" altLang="en-US" sz="2400" dirty="0"/>
              <a:t>任务转由通道来承担，从而把</a:t>
            </a:r>
            <a:r>
              <a:rPr lang="en-US" altLang="zh-CN" sz="2400" dirty="0"/>
              <a:t>CPU</a:t>
            </a:r>
            <a:r>
              <a:rPr lang="zh-CN" altLang="en-US" sz="2400" dirty="0"/>
              <a:t>从繁杂的</a:t>
            </a:r>
            <a:r>
              <a:rPr lang="en-US" altLang="zh-CN" sz="2400" dirty="0"/>
              <a:t>I/O</a:t>
            </a:r>
            <a:r>
              <a:rPr lang="zh-CN" altLang="en-US" sz="2400" dirty="0"/>
              <a:t>任务中解脱出来</a:t>
            </a:r>
          </a:p>
        </p:txBody>
      </p:sp>
      <p:sp>
        <p:nvSpPr>
          <p:cNvPr id="6" name="îSļiḓè"/>
          <p:cNvSpPr/>
          <p:nvPr/>
        </p:nvSpPr>
        <p:spPr>
          <a:xfrm>
            <a:off x="1055656" y="2763774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7" name="îşļiḓè"/>
          <p:cNvSpPr/>
          <p:nvPr/>
        </p:nvSpPr>
        <p:spPr>
          <a:xfrm>
            <a:off x="1055656" y="3841998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8" name="îṡḷíďe"/>
          <p:cNvSpPr/>
          <p:nvPr/>
        </p:nvSpPr>
        <p:spPr>
          <a:xfrm>
            <a:off x="1245911" y="2959912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9" name="íSlíḋe"/>
          <p:cNvSpPr/>
          <p:nvPr/>
        </p:nvSpPr>
        <p:spPr>
          <a:xfrm>
            <a:off x="1245910" y="4064015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" name="íšḻíḑê">
            <a:extLst>
              <a:ext uri="{FF2B5EF4-FFF2-40B4-BE49-F238E27FC236}">
                <a16:creationId xmlns:a16="http://schemas.microsoft.com/office/drawing/2014/main" id="{DE61158A-3516-C9B7-A3B6-B73DD6FECD6D}"/>
              </a:ext>
            </a:extLst>
          </p:cNvPr>
          <p:cNvSpPr/>
          <p:nvPr/>
        </p:nvSpPr>
        <p:spPr>
          <a:xfrm>
            <a:off x="1739158" y="1631455"/>
            <a:ext cx="9943052" cy="9952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32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位置：</a:t>
            </a:r>
            <a:r>
              <a:rPr lang="zh-CN" altLang="en-US" sz="2400" dirty="0"/>
              <a:t>在</a:t>
            </a:r>
            <a:r>
              <a:rPr lang="en-US" altLang="zh-CN" sz="2400" dirty="0"/>
              <a:t>CPU</a:t>
            </a:r>
            <a:r>
              <a:rPr lang="zh-CN" altLang="en-US" sz="2400" dirty="0"/>
              <a:t>和设备控制器之间</a:t>
            </a:r>
          </a:p>
        </p:txBody>
      </p:sp>
      <p:sp>
        <p:nvSpPr>
          <p:cNvPr id="11" name="îSļiḓè">
            <a:extLst>
              <a:ext uri="{FF2B5EF4-FFF2-40B4-BE49-F238E27FC236}">
                <a16:creationId xmlns:a16="http://schemas.microsoft.com/office/drawing/2014/main" id="{DB156229-381F-4314-3D5F-DBC41C23ADA2}"/>
              </a:ext>
            </a:extLst>
          </p:cNvPr>
          <p:cNvSpPr/>
          <p:nvPr/>
        </p:nvSpPr>
        <p:spPr>
          <a:xfrm>
            <a:off x="1055656" y="1822799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ṡḷíďe">
            <a:extLst>
              <a:ext uri="{FF2B5EF4-FFF2-40B4-BE49-F238E27FC236}">
                <a16:creationId xmlns:a16="http://schemas.microsoft.com/office/drawing/2014/main" id="{86E567E5-4DF4-4DA1-CEEC-249FDC463023}"/>
              </a:ext>
            </a:extLst>
          </p:cNvPr>
          <p:cNvSpPr/>
          <p:nvPr/>
        </p:nvSpPr>
        <p:spPr>
          <a:xfrm>
            <a:off x="1245911" y="2018937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7.2.4 I/O</a:t>
            </a:r>
            <a:r>
              <a:rPr lang="zh-CN" altLang="en-US" sz="2800" b="1" dirty="0">
                <a:solidFill>
                  <a:schemeClr val="bg1"/>
                </a:solidFill>
              </a:rPr>
              <a:t>通道</a:t>
            </a:r>
            <a:r>
              <a:rPr lang="en-US" altLang="zh-CN" sz="2800" b="1" dirty="0">
                <a:solidFill>
                  <a:schemeClr val="bg1"/>
                </a:solidFill>
              </a:rPr>
              <a:t>(2)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9925" y="1119229"/>
            <a:ext cx="10425559" cy="61941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>
                <a:latin typeface="+mn-ea"/>
              </a:rPr>
              <a:t>I/O</a:t>
            </a:r>
            <a:r>
              <a:rPr lang="zh-CN" altLang="en-US" sz="2400" dirty="0">
                <a:latin typeface="+mn-ea"/>
              </a:rPr>
              <a:t>通道类型</a:t>
            </a:r>
          </a:p>
        </p:txBody>
      </p:sp>
      <p:sp>
        <p:nvSpPr>
          <p:cNvPr id="5" name="i$lîďê"/>
          <p:cNvSpPr/>
          <p:nvPr/>
        </p:nvSpPr>
        <p:spPr>
          <a:xfrm>
            <a:off x="1905511" y="2659902"/>
            <a:ext cx="9350624" cy="89319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32000"/>
              </a:lnSpc>
            </a:pPr>
            <a:r>
              <a:rPr lang="zh-CN" altLang="en-US" sz="2400" dirty="0">
                <a:solidFill>
                  <a:srgbClr val="0000FF"/>
                </a:solidFill>
              </a:rPr>
              <a:t>数组选择</a:t>
            </a:r>
            <a:r>
              <a:rPr lang="zh-CN" altLang="en-US" sz="2400" dirty="0"/>
              <a:t>通道：可以连接多台</a:t>
            </a:r>
            <a:r>
              <a:rPr lang="zh-CN" altLang="en-US" sz="2400" dirty="0">
                <a:solidFill>
                  <a:srgbClr val="FF0000"/>
                </a:solidFill>
              </a:rPr>
              <a:t>高速设备</a:t>
            </a:r>
            <a:r>
              <a:rPr lang="zh-CN" altLang="en-US" sz="2400" dirty="0"/>
              <a:t>，但在一段时间内只允许一台设备传输数据，传输率高</a:t>
            </a:r>
          </a:p>
        </p:txBody>
      </p:sp>
      <p:sp>
        <p:nvSpPr>
          <p:cNvPr id="6" name="ïṧḷïḋè"/>
          <p:cNvSpPr/>
          <p:nvPr/>
        </p:nvSpPr>
        <p:spPr>
          <a:xfrm>
            <a:off x="1905511" y="3869687"/>
            <a:ext cx="2653610" cy="19000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32000"/>
              </a:lnSpc>
            </a:pPr>
            <a:r>
              <a:rPr lang="zh-CN" altLang="en-US" sz="2400" dirty="0">
                <a:solidFill>
                  <a:srgbClr val="0000FF"/>
                </a:solidFill>
              </a:rPr>
              <a:t>数组多路</a:t>
            </a:r>
            <a:r>
              <a:rPr lang="zh-CN" altLang="en-US" sz="2400" dirty="0"/>
              <a:t>通道：结合前两者优点，含有多个非分配型子通道</a:t>
            </a:r>
          </a:p>
        </p:txBody>
      </p:sp>
      <p:sp>
        <p:nvSpPr>
          <p:cNvPr id="8" name="íšḻíḑê"/>
          <p:cNvSpPr/>
          <p:nvPr/>
        </p:nvSpPr>
        <p:spPr>
          <a:xfrm>
            <a:off x="1915818" y="1934003"/>
            <a:ext cx="7264247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字节多路</a:t>
            </a:r>
            <a:r>
              <a:rPr lang="zh-CN" altLang="en-US" sz="2400" dirty="0"/>
              <a:t>通道：按字节交叉方式工作的通道</a:t>
            </a:r>
          </a:p>
        </p:txBody>
      </p:sp>
      <p:sp>
        <p:nvSpPr>
          <p:cNvPr id="9" name="îSļiḓè"/>
          <p:cNvSpPr/>
          <p:nvPr/>
        </p:nvSpPr>
        <p:spPr>
          <a:xfrm>
            <a:off x="1222008" y="1836680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0" name="íṥḻîḓe"/>
          <p:cNvSpPr/>
          <p:nvPr/>
        </p:nvSpPr>
        <p:spPr>
          <a:xfrm>
            <a:off x="1222007" y="3748449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îşļiḓè"/>
          <p:cNvSpPr/>
          <p:nvPr/>
        </p:nvSpPr>
        <p:spPr>
          <a:xfrm>
            <a:off x="1222009" y="2659902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ṡḷíďe"/>
          <p:cNvSpPr/>
          <p:nvPr/>
        </p:nvSpPr>
        <p:spPr>
          <a:xfrm>
            <a:off x="1412263" y="2032818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3" name="íSlíḋe"/>
          <p:cNvSpPr/>
          <p:nvPr/>
        </p:nvSpPr>
        <p:spPr>
          <a:xfrm>
            <a:off x="1412263" y="2881919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4" name="ïśḷïḓe"/>
          <p:cNvSpPr/>
          <p:nvPr/>
        </p:nvSpPr>
        <p:spPr>
          <a:xfrm>
            <a:off x="1441200" y="3937909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941" y="3422774"/>
            <a:ext cx="6417436" cy="2665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íšḻíḑê">
            <a:extLst>
              <a:ext uri="{FF2B5EF4-FFF2-40B4-BE49-F238E27FC236}">
                <a16:creationId xmlns:a16="http://schemas.microsoft.com/office/drawing/2014/main" id="{C5D43ECA-A41A-C657-B844-E62E7940DDB2}"/>
              </a:ext>
            </a:extLst>
          </p:cNvPr>
          <p:cNvSpPr/>
          <p:nvPr/>
        </p:nvSpPr>
        <p:spPr>
          <a:xfrm>
            <a:off x="7978140" y="6094853"/>
            <a:ext cx="2913291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dirty="0"/>
              <a:t>字节多路通道工作原理</a:t>
            </a:r>
          </a:p>
        </p:txBody>
      </p:sp>
      <p:sp>
        <p:nvSpPr>
          <p:cNvPr id="4" name="íšḻíḑê">
            <a:extLst>
              <a:ext uri="{FF2B5EF4-FFF2-40B4-BE49-F238E27FC236}">
                <a16:creationId xmlns:a16="http://schemas.microsoft.com/office/drawing/2014/main" id="{BF1C42D1-5B04-9E8F-8325-BE0DC9FB0BFB}"/>
              </a:ext>
            </a:extLst>
          </p:cNvPr>
          <p:cNvSpPr/>
          <p:nvPr/>
        </p:nvSpPr>
        <p:spPr>
          <a:xfrm>
            <a:off x="5806440" y="4113092"/>
            <a:ext cx="937260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主通道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“瓶颈”问题</a:t>
            </a:r>
          </a:p>
        </p:txBody>
      </p:sp>
      <p:sp>
        <p:nvSpPr>
          <p:cNvPr id="3" name="ïşľîďè"/>
          <p:cNvSpPr/>
          <p:nvPr/>
        </p:nvSpPr>
        <p:spPr>
          <a:xfrm>
            <a:off x="1588" y="1143000"/>
            <a:ext cx="4669654" cy="5003800"/>
          </a:xfrm>
          <a:prstGeom prst="rect">
            <a:avLst/>
          </a:prstGeom>
          <a:blipFill>
            <a:blip r:embed="rId2"/>
            <a:stretch>
              <a:fillRect l="-30450" r="-30284"/>
            </a:stretch>
          </a:blip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îŝļiḋe"/>
          <p:cNvSpPr/>
          <p:nvPr/>
        </p:nvSpPr>
        <p:spPr>
          <a:xfrm>
            <a:off x="4014295" y="1143000"/>
            <a:ext cx="656948" cy="50038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5" name="í$1iďè"/>
          <p:cNvGrpSpPr/>
          <p:nvPr/>
        </p:nvGrpSpPr>
        <p:grpSpPr>
          <a:xfrm>
            <a:off x="4183062" y="1607317"/>
            <a:ext cx="7381905" cy="1702554"/>
            <a:chOff x="4136995" y="1337039"/>
            <a:chExt cx="7381905" cy="1702554"/>
          </a:xfrm>
        </p:grpSpPr>
        <p:sp>
          <p:nvSpPr>
            <p:cNvPr id="6" name="îslîďê"/>
            <p:cNvSpPr/>
            <p:nvPr/>
          </p:nvSpPr>
          <p:spPr>
            <a:xfrm>
              <a:off x="4136995" y="1712614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ïSḻiḍé"/>
            <p:cNvSpPr txBox="1"/>
            <p:nvPr/>
          </p:nvSpPr>
          <p:spPr>
            <a:xfrm>
              <a:off x="4882719" y="1337039"/>
              <a:ext cx="6636181" cy="1702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2400" b="1" dirty="0">
                  <a:latin typeface="+mj-ea"/>
                  <a:ea typeface="+mj-ea"/>
                </a:rPr>
                <a:t>通道不足，造成“瓶颈”现象</a:t>
              </a:r>
            </a:p>
            <a:p>
              <a:pPr marL="342900" indent="-34290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latin typeface="+mj-ea"/>
                  <a:ea typeface="+mj-ea"/>
                </a:rPr>
                <a:t>通道价格昂贵</a:t>
              </a:r>
            </a:p>
          </p:txBody>
        </p:sp>
      </p:grpSp>
      <p:grpSp>
        <p:nvGrpSpPr>
          <p:cNvPr id="8" name="išḷîḓé"/>
          <p:cNvGrpSpPr/>
          <p:nvPr/>
        </p:nvGrpSpPr>
        <p:grpSpPr>
          <a:xfrm>
            <a:off x="4183062" y="3800144"/>
            <a:ext cx="7722859" cy="1763616"/>
            <a:chOff x="4136995" y="3233565"/>
            <a:chExt cx="7722859" cy="1763616"/>
          </a:xfrm>
        </p:grpSpPr>
        <p:sp>
          <p:nvSpPr>
            <p:cNvPr id="9" name="íśľïḋé"/>
            <p:cNvSpPr/>
            <p:nvPr/>
          </p:nvSpPr>
          <p:spPr>
            <a:xfrm>
              <a:off x="4136995" y="3450237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îŝľîḓè"/>
            <p:cNvSpPr txBox="1"/>
            <p:nvPr/>
          </p:nvSpPr>
          <p:spPr>
            <a:xfrm>
              <a:off x="4882718" y="3233565"/>
              <a:ext cx="6977136" cy="17636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400" b="1" dirty="0">
                  <a:solidFill>
                    <a:srgbClr val="FF0000"/>
                  </a:solidFill>
                </a:rPr>
                <a:t>解决办法：</a:t>
              </a:r>
            </a:p>
            <a:p>
              <a:pPr marL="342900" indent="-342900">
                <a:lnSpc>
                  <a:spcPct val="13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增加设备到</a:t>
              </a:r>
              <a:r>
                <a:rPr lang="en-US" altLang="zh-CN" sz="2400" dirty="0"/>
                <a:t>CPU</a:t>
              </a:r>
              <a:r>
                <a:rPr lang="zh-CN" altLang="en-US" sz="2400" dirty="0"/>
                <a:t>间的通路而不增加通道</a:t>
              </a:r>
            </a:p>
            <a:p>
              <a:pPr marL="342900" indent="-342900">
                <a:lnSpc>
                  <a:spcPct val="13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solidFill>
                    <a:srgbClr val="0000FF"/>
                  </a:solidFill>
                </a:rPr>
                <a:t>多通路方式</a:t>
              </a:r>
              <a:r>
                <a:rPr lang="zh-CN" altLang="en-US" sz="2400" dirty="0"/>
                <a:t>不仅解决了“瓶颈”问题，而且提高了系统的可靠性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单通路</a:t>
            </a:r>
            <a:r>
              <a:rPr lang="en-US" altLang="zh-CN" sz="2800" b="1" dirty="0">
                <a:solidFill>
                  <a:schemeClr val="bg1"/>
                </a:solidFill>
              </a:rPr>
              <a:t>I/O</a:t>
            </a:r>
            <a:r>
              <a:rPr lang="zh-CN" altLang="en-US" sz="2800" b="1" dirty="0">
                <a:solidFill>
                  <a:schemeClr val="bg1"/>
                </a:solidFill>
              </a:rPr>
              <a:t>系统</a:t>
            </a:r>
          </a:p>
        </p:txBody>
      </p:sp>
      <p:grpSp>
        <p:nvGrpSpPr>
          <p:cNvPr id="3" name="组合 1"/>
          <p:cNvGrpSpPr/>
          <p:nvPr/>
        </p:nvGrpSpPr>
        <p:grpSpPr bwMode="auto">
          <a:xfrm>
            <a:off x="355241" y="917351"/>
            <a:ext cx="11316317" cy="5058446"/>
            <a:chOff x="381000" y="990600"/>
            <a:chExt cx="8267700" cy="4927600"/>
          </a:xfrm>
        </p:grpSpPr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381000" y="3276600"/>
              <a:ext cx="13716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en-US" altLang="zh-CN" sz="2400">
                  <a:latin typeface="+mn-ea"/>
                  <a:ea typeface="+mn-ea"/>
                </a:rPr>
                <a:t>CPU</a:t>
              </a:r>
            </a:p>
          </p:txBody>
        </p:sp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2590800" y="1968500"/>
              <a:ext cx="13716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2400">
                  <a:latin typeface="+mn-ea"/>
                  <a:ea typeface="+mn-ea"/>
                </a:rPr>
                <a:t>通道</a:t>
              </a:r>
              <a:r>
                <a:rPr lang="en-US" altLang="zh-CN" sz="2400"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2590800" y="4533900"/>
              <a:ext cx="13716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2400">
                  <a:latin typeface="+mn-ea"/>
                  <a:ea typeface="+mn-ea"/>
                </a:rPr>
                <a:t>通道</a:t>
              </a:r>
              <a:r>
                <a:rPr lang="en-US" altLang="zh-CN" sz="2400"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4914900" y="1333500"/>
              <a:ext cx="1371600" cy="457200"/>
            </a:xfrm>
            <a:prstGeom prst="rect">
              <a:avLst/>
            </a:prstGeom>
            <a:solidFill>
              <a:schemeClr val="accent3">
                <a:lumMod val="90000"/>
                <a:lumOff val="1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+mn-ea"/>
                  <a:ea typeface="+mn-ea"/>
                </a:rPr>
                <a:t>控制器</a:t>
              </a:r>
              <a:r>
                <a:rPr lang="en-US" altLang="zh-CN" sz="2400" dirty="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914900" y="2590800"/>
              <a:ext cx="1371600" cy="457200"/>
            </a:xfrm>
            <a:prstGeom prst="rect">
              <a:avLst/>
            </a:prstGeom>
            <a:solidFill>
              <a:schemeClr val="accent3">
                <a:lumMod val="90000"/>
                <a:lumOff val="1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+mn-ea"/>
                  <a:ea typeface="+mn-ea"/>
                </a:rPr>
                <a:t>控制器</a:t>
              </a:r>
              <a:r>
                <a:rPr lang="en-US" altLang="zh-CN" sz="2400">
                  <a:solidFill>
                    <a:schemeClr val="bg1"/>
                  </a:solidFill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4914900" y="5143500"/>
              <a:ext cx="1371600" cy="457200"/>
            </a:xfrm>
            <a:prstGeom prst="rect">
              <a:avLst/>
            </a:prstGeom>
            <a:solidFill>
              <a:schemeClr val="accent3">
                <a:lumMod val="90000"/>
                <a:lumOff val="1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+mn-ea"/>
                  <a:ea typeface="+mn-ea"/>
                </a:rPr>
                <a:t>控制器</a:t>
              </a:r>
              <a:r>
                <a:rPr lang="en-US" altLang="zh-CN" sz="2400">
                  <a:solidFill>
                    <a:schemeClr val="bg1"/>
                  </a:solidFill>
                  <a:latin typeface="+mn-ea"/>
                  <a:ea typeface="+mn-ea"/>
                </a:rPr>
                <a:t>4</a:t>
              </a: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4927600" y="3822700"/>
              <a:ext cx="1371600" cy="457200"/>
            </a:xfrm>
            <a:prstGeom prst="rect">
              <a:avLst/>
            </a:prstGeom>
            <a:solidFill>
              <a:schemeClr val="accent3">
                <a:lumMod val="90000"/>
                <a:lumOff val="1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+mn-ea"/>
                  <a:ea typeface="+mn-ea"/>
                </a:rPr>
                <a:t>控制器</a:t>
              </a:r>
              <a:r>
                <a:rPr lang="en-US" altLang="zh-CN" sz="2400">
                  <a:solidFill>
                    <a:schemeClr val="bg1"/>
                  </a:solidFill>
                  <a:latin typeface="+mn-ea"/>
                  <a:ea typeface="+mn-ea"/>
                </a:rPr>
                <a:t>3</a:t>
              </a:r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7277100" y="9906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240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7277100" y="16002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2400">
                  <a:solidFill>
                    <a:schemeClr val="bg1"/>
                  </a:solidFill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7277100" y="22352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2400">
                  <a:solidFill>
                    <a:schemeClr val="bg1"/>
                  </a:solidFill>
                  <a:latin typeface="+mn-ea"/>
                  <a:ea typeface="+mn-ea"/>
                </a:rPr>
                <a:t>3</a:t>
              </a:r>
            </a:p>
          </p:txBody>
        </p:sp>
        <p:sp>
          <p:nvSpPr>
            <p:cNvPr id="14" name="Rectangle 16"/>
            <p:cNvSpPr>
              <a:spLocks noChangeArrowheads="1"/>
            </p:cNvSpPr>
            <p:nvPr/>
          </p:nvSpPr>
          <p:spPr bwMode="auto">
            <a:xfrm>
              <a:off x="7277100" y="28575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2400">
                  <a:solidFill>
                    <a:schemeClr val="bg1"/>
                  </a:solidFill>
                  <a:latin typeface="+mn-ea"/>
                  <a:ea typeface="+mn-ea"/>
                </a:rPr>
                <a:t>4</a:t>
              </a:r>
            </a:p>
          </p:txBody>
        </p:sp>
        <p:sp>
          <p:nvSpPr>
            <p:cNvPr id="15" name="Rectangle 17"/>
            <p:cNvSpPr>
              <a:spLocks noChangeArrowheads="1"/>
            </p:cNvSpPr>
            <p:nvPr/>
          </p:nvSpPr>
          <p:spPr bwMode="auto">
            <a:xfrm>
              <a:off x="7277100" y="35179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2400">
                  <a:solidFill>
                    <a:schemeClr val="bg1"/>
                  </a:solidFill>
                  <a:latin typeface="+mn-ea"/>
                  <a:ea typeface="+mn-ea"/>
                </a:rPr>
                <a:t>5</a:t>
              </a:r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7277100" y="41529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2400">
                  <a:solidFill>
                    <a:schemeClr val="bg1"/>
                  </a:solidFill>
                  <a:latin typeface="+mn-ea"/>
                  <a:ea typeface="+mn-ea"/>
                </a:rPr>
                <a:t>6</a:t>
              </a:r>
            </a:p>
          </p:txBody>
        </p: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7277100" y="48133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2400">
                  <a:solidFill>
                    <a:schemeClr val="bg1"/>
                  </a:solidFill>
                  <a:latin typeface="+mn-ea"/>
                  <a:ea typeface="+mn-ea"/>
                </a:rPr>
                <a:t>7</a:t>
              </a:r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7277100" y="54610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2400">
                  <a:solidFill>
                    <a:schemeClr val="bg1"/>
                  </a:solidFill>
                  <a:latin typeface="+mn-ea"/>
                  <a:ea typeface="+mn-ea"/>
                </a:rPr>
                <a:t>8</a:t>
              </a:r>
            </a:p>
          </p:txBody>
        </p:sp>
        <p:grpSp>
          <p:nvGrpSpPr>
            <p:cNvPr id="19" name="Group 24"/>
            <p:cNvGrpSpPr/>
            <p:nvPr/>
          </p:nvGrpSpPr>
          <p:grpSpPr bwMode="auto">
            <a:xfrm>
              <a:off x="1752600" y="2209800"/>
              <a:ext cx="838200" cy="1219200"/>
              <a:chOff x="1104" y="1392"/>
              <a:chExt cx="528" cy="768"/>
            </a:xfrm>
          </p:grpSpPr>
          <p:sp>
            <p:nvSpPr>
              <p:cNvPr id="73" name="Line 21"/>
              <p:cNvSpPr>
                <a:spLocks noChangeShapeType="1"/>
              </p:cNvSpPr>
              <p:nvPr/>
            </p:nvSpPr>
            <p:spPr bwMode="auto">
              <a:xfrm>
                <a:off x="1104" y="2160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74" name="Line 22"/>
              <p:cNvSpPr>
                <a:spLocks noChangeShapeType="1"/>
              </p:cNvSpPr>
              <p:nvPr/>
            </p:nvSpPr>
            <p:spPr bwMode="auto">
              <a:xfrm flipV="1">
                <a:off x="1344" y="1392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75" name="Line 23"/>
              <p:cNvSpPr>
                <a:spLocks noChangeShapeType="1"/>
              </p:cNvSpPr>
              <p:nvPr/>
            </p:nvSpPr>
            <p:spPr bwMode="auto">
              <a:xfrm>
                <a:off x="1344" y="1392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grpSp>
          <p:nvGrpSpPr>
            <p:cNvPr id="21" name="Group 25"/>
            <p:cNvGrpSpPr/>
            <p:nvPr/>
          </p:nvGrpSpPr>
          <p:grpSpPr bwMode="auto">
            <a:xfrm>
              <a:off x="3962400" y="1524000"/>
              <a:ext cx="990600" cy="609600"/>
              <a:chOff x="1104" y="1392"/>
              <a:chExt cx="528" cy="768"/>
            </a:xfrm>
          </p:grpSpPr>
          <p:sp>
            <p:nvSpPr>
              <p:cNvPr id="70" name="Line 26"/>
              <p:cNvSpPr>
                <a:spLocks noChangeShapeType="1"/>
              </p:cNvSpPr>
              <p:nvPr/>
            </p:nvSpPr>
            <p:spPr bwMode="auto">
              <a:xfrm>
                <a:off x="1104" y="2160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71" name="Line 27"/>
              <p:cNvSpPr>
                <a:spLocks noChangeShapeType="1"/>
              </p:cNvSpPr>
              <p:nvPr/>
            </p:nvSpPr>
            <p:spPr bwMode="auto">
              <a:xfrm flipV="1">
                <a:off x="1344" y="1392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72" name="Line 28"/>
              <p:cNvSpPr>
                <a:spLocks noChangeShapeType="1"/>
              </p:cNvSpPr>
              <p:nvPr/>
            </p:nvSpPr>
            <p:spPr bwMode="auto">
              <a:xfrm>
                <a:off x="1344" y="1392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grpSp>
          <p:nvGrpSpPr>
            <p:cNvPr id="22" name="Group 29"/>
            <p:cNvGrpSpPr/>
            <p:nvPr/>
          </p:nvGrpSpPr>
          <p:grpSpPr bwMode="auto">
            <a:xfrm>
              <a:off x="3949700" y="4025900"/>
              <a:ext cx="990600" cy="609600"/>
              <a:chOff x="1104" y="1392"/>
              <a:chExt cx="528" cy="768"/>
            </a:xfrm>
          </p:grpSpPr>
          <p:sp>
            <p:nvSpPr>
              <p:cNvPr id="67" name="Line 30"/>
              <p:cNvSpPr>
                <a:spLocks noChangeShapeType="1"/>
              </p:cNvSpPr>
              <p:nvPr/>
            </p:nvSpPr>
            <p:spPr bwMode="auto">
              <a:xfrm>
                <a:off x="1104" y="2160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68" name="Line 31"/>
              <p:cNvSpPr>
                <a:spLocks noChangeShapeType="1"/>
              </p:cNvSpPr>
              <p:nvPr/>
            </p:nvSpPr>
            <p:spPr bwMode="auto">
              <a:xfrm flipV="1">
                <a:off x="1344" y="1392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69" name="Line 32"/>
              <p:cNvSpPr>
                <a:spLocks noChangeShapeType="1"/>
              </p:cNvSpPr>
              <p:nvPr/>
            </p:nvSpPr>
            <p:spPr bwMode="auto">
              <a:xfrm>
                <a:off x="1344" y="1392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grpSp>
          <p:nvGrpSpPr>
            <p:cNvPr id="23" name="Group 33"/>
            <p:cNvGrpSpPr/>
            <p:nvPr/>
          </p:nvGrpSpPr>
          <p:grpSpPr bwMode="auto">
            <a:xfrm>
              <a:off x="6286500" y="1219200"/>
              <a:ext cx="990600" cy="228600"/>
              <a:chOff x="1104" y="1392"/>
              <a:chExt cx="528" cy="768"/>
            </a:xfrm>
          </p:grpSpPr>
          <p:sp>
            <p:nvSpPr>
              <p:cNvPr id="64" name="Line 34"/>
              <p:cNvSpPr>
                <a:spLocks noChangeShapeType="1"/>
              </p:cNvSpPr>
              <p:nvPr/>
            </p:nvSpPr>
            <p:spPr bwMode="auto">
              <a:xfrm>
                <a:off x="1104" y="2160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65" name="Line 35"/>
              <p:cNvSpPr>
                <a:spLocks noChangeShapeType="1"/>
              </p:cNvSpPr>
              <p:nvPr/>
            </p:nvSpPr>
            <p:spPr bwMode="auto">
              <a:xfrm flipV="1">
                <a:off x="1344" y="1392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66" name="Line 36"/>
              <p:cNvSpPr>
                <a:spLocks noChangeShapeType="1"/>
              </p:cNvSpPr>
              <p:nvPr/>
            </p:nvSpPr>
            <p:spPr bwMode="auto">
              <a:xfrm>
                <a:off x="1344" y="1392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grpSp>
          <p:nvGrpSpPr>
            <p:cNvPr id="24" name="Group 37"/>
            <p:cNvGrpSpPr/>
            <p:nvPr/>
          </p:nvGrpSpPr>
          <p:grpSpPr bwMode="auto">
            <a:xfrm>
              <a:off x="6299200" y="2476500"/>
              <a:ext cx="990600" cy="228600"/>
              <a:chOff x="1104" y="1392"/>
              <a:chExt cx="528" cy="768"/>
            </a:xfrm>
          </p:grpSpPr>
          <p:sp>
            <p:nvSpPr>
              <p:cNvPr id="61" name="Line 38"/>
              <p:cNvSpPr>
                <a:spLocks noChangeShapeType="1"/>
              </p:cNvSpPr>
              <p:nvPr/>
            </p:nvSpPr>
            <p:spPr bwMode="auto">
              <a:xfrm>
                <a:off x="1104" y="2160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62" name="Line 39"/>
              <p:cNvSpPr>
                <a:spLocks noChangeShapeType="1"/>
              </p:cNvSpPr>
              <p:nvPr/>
            </p:nvSpPr>
            <p:spPr bwMode="auto">
              <a:xfrm flipV="1">
                <a:off x="1344" y="1392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63" name="Line 40"/>
              <p:cNvSpPr>
                <a:spLocks noChangeShapeType="1"/>
              </p:cNvSpPr>
              <p:nvPr/>
            </p:nvSpPr>
            <p:spPr bwMode="auto">
              <a:xfrm>
                <a:off x="1344" y="1392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grpSp>
          <p:nvGrpSpPr>
            <p:cNvPr id="25" name="Group 41"/>
            <p:cNvGrpSpPr/>
            <p:nvPr/>
          </p:nvGrpSpPr>
          <p:grpSpPr bwMode="auto">
            <a:xfrm>
              <a:off x="6299200" y="3733800"/>
              <a:ext cx="990600" cy="228600"/>
              <a:chOff x="1104" y="1392"/>
              <a:chExt cx="528" cy="768"/>
            </a:xfrm>
          </p:grpSpPr>
          <p:sp>
            <p:nvSpPr>
              <p:cNvPr id="58" name="Line 42"/>
              <p:cNvSpPr>
                <a:spLocks noChangeShapeType="1"/>
              </p:cNvSpPr>
              <p:nvPr/>
            </p:nvSpPr>
            <p:spPr bwMode="auto">
              <a:xfrm>
                <a:off x="1104" y="2160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59" name="Line 43"/>
              <p:cNvSpPr>
                <a:spLocks noChangeShapeType="1"/>
              </p:cNvSpPr>
              <p:nvPr/>
            </p:nvSpPr>
            <p:spPr bwMode="auto">
              <a:xfrm flipV="1">
                <a:off x="1344" y="1392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60" name="Line 44"/>
              <p:cNvSpPr>
                <a:spLocks noChangeShapeType="1"/>
              </p:cNvSpPr>
              <p:nvPr/>
            </p:nvSpPr>
            <p:spPr bwMode="auto">
              <a:xfrm>
                <a:off x="1344" y="1392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grpSp>
          <p:nvGrpSpPr>
            <p:cNvPr id="26" name="Group 45"/>
            <p:cNvGrpSpPr/>
            <p:nvPr/>
          </p:nvGrpSpPr>
          <p:grpSpPr bwMode="auto">
            <a:xfrm>
              <a:off x="6299200" y="5016500"/>
              <a:ext cx="990600" cy="228600"/>
              <a:chOff x="1104" y="1392"/>
              <a:chExt cx="528" cy="768"/>
            </a:xfrm>
          </p:grpSpPr>
          <p:sp>
            <p:nvSpPr>
              <p:cNvPr id="55" name="Line 46"/>
              <p:cNvSpPr>
                <a:spLocks noChangeShapeType="1"/>
              </p:cNvSpPr>
              <p:nvPr/>
            </p:nvSpPr>
            <p:spPr bwMode="auto">
              <a:xfrm>
                <a:off x="1104" y="2160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56" name="Line 47"/>
              <p:cNvSpPr>
                <a:spLocks noChangeShapeType="1"/>
              </p:cNvSpPr>
              <p:nvPr/>
            </p:nvSpPr>
            <p:spPr bwMode="auto">
              <a:xfrm flipV="1">
                <a:off x="1344" y="1392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57" name="Line 48"/>
              <p:cNvSpPr>
                <a:spLocks noChangeShapeType="1"/>
              </p:cNvSpPr>
              <p:nvPr/>
            </p:nvSpPr>
            <p:spPr bwMode="auto">
              <a:xfrm>
                <a:off x="1344" y="1392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grpSp>
          <p:nvGrpSpPr>
            <p:cNvPr id="27" name="Group 57"/>
            <p:cNvGrpSpPr/>
            <p:nvPr/>
          </p:nvGrpSpPr>
          <p:grpSpPr bwMode="auto">
            <a:xfrm>
              <a:off x="1752600" y="3568700"/>
              <a:ext cx="838200" cy="1219200"/>
              <a:chOff x="1104" y="2248"/>
              <a:chExt cx="528" cy="768"/>
            </a:xfrm>
          </p:grpSpPr>
          <p:sp>
            <p:nvSpPr>
              <p:cNvPr id="52" name="Line 54"/>
              <p:cNvSpPr>
                <a:spLocks noChangeShapeType="1"/>
              </p:cNvSpPr>
              <p:nvPr/>
            </p:nvSpPr>
            <p:spPr bwMode="auto">
              <a:xfrm>
                <a:off x="1104" y="2256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53" name="Line 55"/>
              <p:cNvSpPr>
                <a:spLocks noChangeShapeType="1"/>
              </p:cNvSpPr>
              <p:nvPr/>
            </p:nvSpPr>
            <p:spPr bwMode="auto">
              <a:xfrm flipV="1">
                <a:off x="1344" y="2248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54" name="Line 56"/>
              <p:cNvSpPr>
                <a:spLocks noChangeShapeType="1"/>
              </p:cNvSpPr>
              <p:nvPr/>
            </p:nvSpPr>
            <p:spPr bwMode="auto">
              <a:xfrm>
                <a:off x="1344" y="300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grpSp>
          <p:nvGrpSpPr>
            <p:cNvPr id="28" name="Group 58"/>
            <p:cNvGrpSpPr/>
            <p:nvPr/>
          </p:nvGrpSpPr>
          <p:grpSpPr bwMode="auto">
            <a:xfrm>
              <a:off x="3962400" y="2286000"/>
              <a:ext cx="990600" cy="533400"/>
              <a:chOff x="1104" y="2248"/>
              <a:chExt cx="528" cy="768"/>
            </a:xfrm>
          </p:grpSpPr>
          <p:sp>
            <p:nvSpPr>
              <p:cNvPr id="49" name="Line 59"/>
              <p:cNvSpPr>
                <a:spLocks noChangeShapeType="1"/>
              </p:cNvSpPr>
              <p:nvPr/>
            </p:nvSpPr>
            <p:spPr bwMode="auto">
              <a:xfrm>
                <a:off x="1104" y="2256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50" name="Line 60"/>
              <p:cNvSpPr>
                <a:spLocks noChangeShapeType="1"/>
              </p:cNvSpPr>
              <p:nvPr/>
            </p:nvSpPr>
            <p:spPr bwMode="auto">
              <a:xfrm flipV="1">
                <a:off x="1344" y="2248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51" name="Line 61"/>
              <p:cNvSpPr>
                <a:spLocks noChangeShapeType="1"/>
              </p:cNvSpPr>
              <p:nvPr/>
            </p:nvSpPr>
            <p:spPr bwMode="auto">
              <a:xfrm>
                <a:off x="1344" y="300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grpSp>
          <p:nvGrpSpPr>
            <p:cNvPr id="29" name="Group 62"/>
            <p:cNvGrpSpPr/>
            <p:nvPr/>
          </p:nvGrpSpPr>
          <p:grpSpPr bwMode="auto">
            <a:xfrm>
              <a:off x="3962400" y="4876800"/>
              <a:ext cx="990600" cy="533400"/>
              <a:chOff x="1104" y="2248"/>
              <a:chExt cx="528" cy="768"/>
            </a:xfrm>
          </p:grpSpPr>
          <p:sp>
            <p:nvSpPr>
              <p:cNvPr id="46" name="Line 63"/>
              <p:cNvSpPr>
                <a:spLocks noChangeShapeType="1"/>
              </p:cNvSpPr>
              <p:nvPr/>
            </p:nvSpPr>
            <p:spPr bwMode="auto">
              <a:xfrm>
                <a:off x="1104" y="2256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7" name="Line 64"/>
              <p:cNvSpPr>
                <a:spLocks noChangeShapeType="1"/>
              </p:cNvSpPr>
              <p:nvPr/>
            </p:nvSpPr>
            <p:spPr bwMode="auto">
              <a:xfrm flipV="1">
                <a:off x="1344" y="2248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8" name="Line 65"/>
              <p:cNvSpPr>
                <a:spLocks noChangeShapeType="1"/>
              </p:cNvSpPr>
              <p:nvPr/>
            </p:nvSpPr>
            <p:spPr bwMode="auto">
              <a:xfrm>
                <a:off x="1344" y="300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grpSp>
          <p:nvGrpSpPr>
            <p:cNvPr id="30" name="Group 66"/>
            <p:cNvGrpSpPr/>
            <p:nvPr/>
          </p:nvGrpSpPr>
          <p:grpSpPr bwMode="auto">
            <a:xfrm>
              <a:off x="6299200" y="1600200"/>
              <a:ext cx="990600" cy="228600"/>
              <a:chOff x="1104" y="2248"/>
              <a:chExt cx="528" cy="768"/>
            </a:xfrm>
          </p:grpSpPr>
          <p:sp>
            <p:nvSpPr>
              <p:cNvPr id="43" name="Line 67"/>
              <p:cNvSpPr>
                <a:spLocks noChangeShapeType="1"/>
              </p:cNvSpPr>
              <p:nvPr/>
            </p:nvSpPr>
            <p:spPr bwMode="auto">
              <a:xfrm>
                <a:off x="1104" y="2256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4" name="Line 68"/>
              <p:cNvSpPr>
                <a:spLocks noChangeShapeType="1"/>
              </p:cNvSpPr>
              <p:nvPr/>
            </p:nvSpPr>
            <p:spPr bwMode="auto">
              <a:xfrm flipV="1">
                <a:off x="1344" y="2248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5" name="Line 69"/>
              <p:cNvSpPr>
                <a:spLocks noChangeShapeType="1"/>
              </p:cNvSpPr>
              <p:nvPr/>
            </p:nvSpPr>
            <p:spPr bwMode="auto">
              <a:xfrm>
                <a:off x="1344" y="300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grpSp>
          <p:nvGrpSpPr>
            <p:cNvPr id="31" name="Group 70"/>
            <p:cNvGrpSpPr/>
            <p:nvPr/>
          </p:nvGrpSpPr>
          <p:grpSpPr bwMode="auto">
            <a:xfrm>
              <a:off x="6286500" y="2895600"/>
              <a:ext cx="990600" cy="228600"/>
              <a:chOff x="1104" y="2248"/>
              <a:chExt cx="528" cy="768"/>
            </a:xfrm>
          </p:grpSpPr>
          <p:sp>
            <p:nvSpPr>
              <p:cNvPr id="40" name="Line 71"/>
              <p:cNvSpPr>
                <a:spLocks noChangeShapeType="1"/>
              </p:cNvSpPr>
              <p:nvPr/>
            </p:nvSpPr>
            <p:spPr bwMode="auto">
              <a:xfrm>
                <a:off x="1104" y="2256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1" name="Line 72"/>
              <p:cNvSpPr>
                <a:spLocks noChangeShapeType="1"/>
              </p:cNvSpPr>
              <p:nvPr/>
            </p:nvSpPr>
            <p:spPr bwMode="auto">
              <a:xfrm flipV="1">
                <a:off x="1344" y="2248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2" name="Line 73"/>
              <p:cNvSpPr>
                <a:spLocks noChangeShapeType="1"/>
              </p:cNvSpPr>
              <p:nvPr/>
            </p:nvSpPr>
            <p:spPr bwMode="auto">
              <a:xfrm>
                <a:off x="1344" y="300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grpSp>
          <p:nvGrpSpPr>
            <p:cNvPr id="32" name="Group 74"/>
            <p:cNvGrpSpPr/>
            <p:nvPr/>
          </p:nvGrpSpPr>
          <p:grpSpPr bwMode="auto">
            <a:xfrm>
              <a:off x="6299200" y="4140200"/>
              <a:ext cx="990600" cy="228600"/>
              <a:chOff x="1104" y="2248"/>
              <a:chExt cx="528" cy="768"/>
            </a:xfrm>
          </p:grpSpPr>
          <p:sp>
            <p:nvSpPr>
              <p:cNvPr id="37" name="Line 75"/>
              <p:cNvSpPr>
                <a:spLocks noChangeShapeType="1"/>
              </p:cNvSpPr>
              <p:nvPr/>
            </p:nvSpPr>
            <p:spPr bwMode="auto">
              <a:xfrm>
                <a:off x="1104" y="2256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38" name="Line 76"/>
              <p:cNvSpPr>
                <a:spLocks noChangeShapeType="1"/>
              </p:cNvSpPr>
              <p:nvPr/>
            </p:nvSpPr>
            <p:spPr bwMode="auto">
              <a:xfrm flipV="1">
                <a:off x="1344" y="2248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39" name="Line 77"/>
              <p:cNvSpPr>
                <a:spLocks noChangeShapeType="1"/>
              </p:cNvSpPr>
              <p:nvPr/>
            </p:nvSpPr>
            <p:spPr bwMode="auto">
              <a:xfrm>
                <a:off x="1344" y="300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grpSp>
          <p:nvGrpSpPr>
            <p:cNvPr id="33" name="Group 78"/>
            <p:cNvGrpSpPr/>
            <p:nvPr/>
          </p:nvGrpSpPr>
          <p:grpSpPr bwMode="auto">
            <a:xfrm>
              <a:off x="6286500" y="5448300"/>
              <a:ext cx="990600" cy="228600"/>
              <a:chOff x="1104" y="2248"/>
              <a:chExt cx="528" cy="768"/>
            </a:xfrm>
          </p:grpSpPr>
          <p:sp>
            <p:nvSpPr>
              <p:cNvPr id="34" name="Line 79"/>
              <p:cNvSpPr>
                <a:spLocks noChangeShapeType="1"/>
              </p:cNvSpPr>
              <p:nvPr/>
            </p:nvSpPr>
            <p:spPr bwMode="auto">
              <a:xfrm>
                <a:off x="1104" y="2256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35" name="Line 80"/>
              <p:cNvSpPr>
                <a:spLocks noChangeShapeType="1"/>
              </p:cNvSpPr>
              <p:nvPr/>
            </p:nvSpPr>
            <p:spPr bwMode="auto">
              <a:xfrm flipV="1">
                <a:off x="1344" y="2248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36" name="Line 81"/>
              <p:cNvSpPr>
                <a:spLocks noChangeShapeType="1"/>
              </p:cNvSpPr>
              <p:nvPr/>
            </p:nvSpPr>
            <p:spPr bwMode="auto">
              <a:xfrm>
                <a:off x="1344" y="300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多通路</a:t>
            </a:r>
            <a:r>
              <a:rPr lang="en-US" altLang="zh-CN" sz="2800" b="1" dirty="0">
                <a:solidFill>
                  <a:schemeClr val="bg1"/>
                </a:solidFill>
              </a:rPr>
              <a:t>I/O</a:t>
            </a:r>
            <a:r>
              <a:rPr lang="zh-CN" altLang="en-US" sz="2800" b="1" dirty="0">
                <a:solidFill>
                  <a:schemeClr val="bg1"/>
                </a:solidFill>
              </a:rPr>
              <a:t>系统</a:t>
            </a:r>
          </a:p>
        </p:txBody>
      </p:sp>
      <p:grpSp>
        <p:nvGrpSpPr>
          <p:cNvPr id="3" name="组合 1"/>
          <p:cNvGrpSpPr/>
          <p:nvPr/>
        </p:nvGrpSpPr>
        <p:grpSpPr bwMode="auto">
          <a:xfrm>
            <a:off x="328412" y="1975297"/>
            <a:ext cx="11110786" cy="3240646"/>
            <a:chOff x="381000" y="1905000"/>
            <a:chExt cx="8229600" cy="3200400"/>
          </a:xfrm>
        </p:grpSpPr>
        <p:sp>
          <p:nvSpPr>
            <p:cNvPr id="4" name="Rectangle 1028"/>
            <p:cNvSpPr>
              <a:spLocks noChangeArrowheads="1"/>
            </p:cNvSpPr>
            <p:nvPr/>
          </p:nvSpPr>
          <p:spPr bwMode="auto">
            <a:xfrm>
              <a:off x="381000" y="3263900"/>
              <a:ext cx="13716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+mn-ea"/>
                  <a:ea typeface="+mn-ea"/>
                </a:rPr>
                <a:t>CPU</a:t>
              </a:r>
            </a:p>
          </p:txBody>
        </p:sp>
        <p:sp>
          <p:nvSpPr>
            <p:cNvPr id="5" name="Rectangle 1029"/>
            <p:cNvSpPr>
              <a:spLocks noChangeArrowheads="1"/>
            </p:cNvSpPr>
            <p:nvPr/>
          </p:nvSpPr>
          <p:spPr bwMode="auto">
            <a:xfrm>
              <a:off x="2590800" y="2362200"/>
              <a:ext cx="13716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2400">
                  <a:latin typeface="+mn-ea"/>
                  <a:ea typeface="+mn-ea"/>
                </a:rPr>
                <a:t>通道</a:t>
              </a:r>
              <a:r>
                <a:rPr lang="en-US" altLang="zh-CN" sz="2400"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6" name="Rectangle 1030"/>
            <p:cNvSpPr>
              <a:spLocks noChangeArrowheads="1"/>
            </p:cNvSpPr>
            <p:nvPr/>
          </p:nvSpPr>
          <p:spPr bwMode="auto">
            <a:xfrm>
              <a:off x="2590800" y="4191000"/>
              <a:ext cx="13716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2400">
                  <a:latin typeface="+mn-ea"/>
                  <a:ea typeface="+mn-ea"/>
                </a:rPr>
                <a:t>通道</a:t>
              </a:r>
              <a:r>
                <a:rPr lang="en-US" altLang="zh-CN" sz="2400"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7" name="Rectangle 1031"/>
            <p:cNvSpPr>
              <a:spLocks noChangeArrowheads="1"/>
            </p:cNvSpPr>
            <p:nvPr/>
          </p:nvSpPr>
          <p:spPr bwMode="auto">
            <a:xfrm>
              <a:off x="4876800" y="2362200"/>
              <a:ext cx="1371600" cy="457200"/>
            </a:xfrm>
            <a:prstGeom prst="rect">
              <a:avLst/>
            </a:prstGeom>
            <a:solidFill>
              <a:schemeClr val="accent3">
                <a:lumMod val="90000"/>
                <a:lumOff val="1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+mn-ea"/>
                  <a:ea typeface="+mn-ea"/>
                </a:rPr>
                <a:t>控制器</a:t>
              </a:r>
              <a:r>
                <a:rPr lang="en-US" altLang="zh-CN" sz="240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8" name="Rectangle 1032"/>
            <p:cNvSpPr>
              <a:spLocks noChangeArrowheads="1"/>
            </p:cNvSpPr>
            <p:nvPr/>
          </p:nvSpPr>
          <p:spPr bwMode="auto">
            <a:xfrm>
              <a:off x="4889500" y="4191000"/>
              <a:ext cx="1371600" cy="457200"/>
            </a:xfrm>
            <a:prstGeom prst="rect">
              <a:avLst/>
            </a:prstGeom>
            <a:solidFill>
              <a:schemeClr val="accent3">
                <a:lumMod val="90000"/>
                <a:lumOff val="1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+mn-ea"/>
                  <a:ea typeface="+mn-ea"/>
                </a:rPr>
                <a:t>控制器</a:t>
              </a:r>
              <a:r>
                <a:rPr lang="en-US" altLang="zh-CN" sz="2400">
                  <a:solidFill>
                    <a:schemeClr val="bg1"/>
                  </a:solidFill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9" name="Rectangle 1035"/>
            <p:cNvSpPr>
              <a:spLocks noChangeArrowheads="1"/>
            </p:cNvSpPr>
            <p:nvPr/>
          </p:nvSpPr>
          <p:spPr bwMode="auto">
            <a:xfrm>
              <a:off x="7239000" y="19050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240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10" name="Rectangle 1036"/>
            <p:cNvSpPr>
              <a:spLocks noChangeArrowheads="1"/>
            </p:cNvSpPr>
            <p:nvPr/>
          </p:nvSpPr>
          <p:spPr bwMode="auto">
            <a:xfrm>
              <a:off x="7239000" y="28194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2400">
                  <a:solidFill>
                    <a:schemeClr val="bg1"/>
                  </a:solidFill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11" name="Rectangle 1037"/>
            <p:cNvSpPr>
              <a:spLocks noChangeArrowheads="1"/>
            </p:cNvSpPr>
            <p:nvPr/>
          </p:nvSpPr>
          <p:spPr bwMode="auto">
            <a:xfrm>
              <a:off x="7239000" y="37338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2400">
                  <a:solidFill>
                    <a:schemeClr val="bg1"/>
                  </a:solidFill>
                  <a:latin typeface="+mn-ea"/>
                  <a:ea typeface="+mn-ea"/>
                </a:rPr>
                <a:t>3</a:t>
              </a:r>
            </a:p>
          </p:txBody>
        </p:sp>
        <p:sp>
          <p:nvSpPr>
            <p:cNvPr id="12" name="Rectangle 1038"/>
            <p:cNvSpPr>
              <a:spLocks noChangeArrowheads="1"/>
            </p:cNvSpPr>
            <p:nvPr/>
          </p:nvSpPr>
          <p:spPr bwMode="auto">
            <a:xfrm>
              <a:off x="7239000" y="46482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2400" dirty="0">
                  <a:solidFill>
                    <a:schemeClr val="bg1"/>
                  </a:solidFill>
                  <a:latin typeface="+mn-ea"/>
                  <a:ea typeface="+mn-ea"/>
                </a:rPr>
                <a:t>4</a:t>
              </a:r>
            </a:p>
          </p:txBody>
        </p:sp>
        <p:grpSp>
          <p:nvGrpSpPr>
            <p:cNvPr id="13" name="Group 1043"/>
            <p:cNvGrpSpPr/>
            <p:nvPr/>
          </p:nvGrpSpPr>
          <p:grpSpPr bwMode="auto">
            <a:xfrm>
              <a:off x="1752600" y="2590800"/>
              <a:ext cx="838200" cy="838200"/>
              <a:chOff x="1104" y="1392"/>
              <a:chExt cx="528" cy="768"/>
            </a:xfrm>
          </p:grpSpPr>
          <p:sp>
            <p:nvSpPr>
              <p:cNvPr id="47" name="Line 1044"/>
              <p:cNvSpPr>
                <a:spLocks noChangeShapeType="1"/>
              </p:cNvSpPr>
              <p:nvPr/>
            </p:nvSpPr>
            <p:spPr bwMode="auto">
              <a:xfrm>
                <a:off x="1104" y="2160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8" name="Line 1045"/>
              <p:cNvSpPr>
                <a:spLocks noChangeShapeType="1"/>
              </p:cNvSpPr>
              <p:nvPr/>
            </p:nvSpPr>
            <p:spPr bwMode="auto">
              <a:xfrm flipV="1">
                <a:off x="1344" y="1392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9" name="Line 1046"/>
              <p:cNvSpPr>
                <a:spLocks noChangeShapeType="1"/>
              </p:cNvSpPr>
              <p:nvPr/>
            </p:nvSpPr>
            <p:spPr bwMode="auto">
              <a:xfrm>
                <a:off x="1344" y="1392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grpSp>
          <p:nvGrpSpPr>
            <p:cNvPr id="14" name="Group 1071"/>
            <p:cNvGrpSpPr/>
            <p:nvPr/>
          </p:nvGrpSpPr>
          <p:grpSpPr bwMode="auto">
            <a:xfrm>
              <a:off x="1752600" y="3568700"/>
              <a:ext cx="838200" cy="850900"/>
              <a:chOff x="1104" y="2248"/>
              <a:chExt cx="528" cy="768"/>
            </a:xfrm>
          </p:grpSpPr>
          <p:sp>
            <p:nvSpPr>
              <p:cNvPr id="44" name="Line 1072"/>
              <p:cNvSpPr>
                <a:spLocks noChangeShapeType="1"/>
              </p:cNvSpPr>
              <p:nvPr/>
            </p:nvSpPr>
            <p:spPr bwMode="auto">
              <a:xfrm>
                <a:off x="1104" y="2256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5" name="Line 1073"/>
              <p:cNvSpPr>
                <a:spLocks noChangeShapeType="1"/>
              </p:cNvSpPr>
              <p:nvPr/>
            </p:nvSpPr>
            <p:spPr bwMode="auto">
              <a:xfrm flipV="1">
                <a:off x="1344" y="2248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6" name="Line 1074"/>
              <p:cNvSpPr>
                <a:spLocks noChangeShapeType="1"/>
              </p:cNvSpPr>
              <p:nvPr/>
            </p:nvSpPr>
            <p:spPr bwMode="auto">
              <a:xfrm>
                <a:off x="1344" y="300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sp>
          <p:nvSpPr>
            <p:cNvPr id="15" name="Line 1099"/>
            <p:cNvSpPr>
              <a:spLocks noChangeShapeType="1"/>
            </p:cNvSpPr>
            <p:nvPr/>
          </p:nvSpPr>
          <p:spPr bwMode="auto">
            <a:xfrm>
              <a:off x="3962400" y="2438400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6" name="Line 1100"/>
            <p:cNvSpPr>
              <a:spLocks noChangeShapeType="1"/>
            </p:cNvSpPr>
            <p:nvPr/>
          </p:nvSpPr>
          <p:spPr bwMode="auto">
            <a:xfrm>
              <a:off x="4419600" y="4495800"/>
              <a:ext cx="457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7" name="Line 1101"/>
            <p:cNvSpPr>
              <a:spLocks noChangeShapeType="1"/>
            </p:cNvSpPr>
            <p:nvPr/>
          </p:nvSpPr>
          <p:spPr bwMode="auto">
            <a:xfrm>
              <a:off x="4419600" y="2438400"/>
              <a:ext cx="0" cy="2057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8" name="Line 1102"/>
            <p:cNvSpPr>
              <a:spLocks noChangeShapeType="1"/>
            </p:cNvSpPr>
            <p:nvPr/>
          </p:nvSpPr>
          <p:spPr bwMode="auto">
            <a:xfrm>
              <a:off x="3975100" y="4279900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9" name="Line 1103"/>
            <p:cNvSpPr>
              <a:spLocks noChangeShapeType="1"/>
            </p:cNvSpPr>
            <p:nvPr/>
          </p:nvSpPr>
          <p:spPr bwMode="auto">
            <a:xfrm flipV="1">
              <a:off x="4648200" y="2667000"/>
              <a:ext cx="0" cy="1600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1" name="Line 1104"/>
            <p:cNvSpPr>
              <a:spLocks noChangeShapeType="1"/>
            </p:cNvSpPr>
            <p:nvPr/>
          </p:nvSpPr>
          <p:spPr bwMode="auto">
            <a:xfrm>
              <a:off x="4648200" y="2667000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2" name="Line 1105"/>
            <p:cNvSpPr>
              <a:spLocks noChangeShapeType="1"/>
            </p:cNvSpPr>
            <p:nvPr/>
          </p:nvSpPr>
          <p:spPr bwMode="auto">
            <a:xfrm>
              <a:off x="6248400" y="2590800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 sz="2400">
                <a:latin typeface="+mn-ea"/>
              </a:endParaRPr>
            </a:p>
          </p:txBody>
        </p:sp>
        <p:grpSp>
          <p:nvGrpSpPr>
            <p:cNvPr id="23" name="Group 1111"/>
            <p:cNvGrpSpPr/>
            <p:nvPr/>
          </p:nvGrpSpPr>
          <p:grpSpPr bwMode="auto">
            <a:xfrm>
              <a:off x="6477000" y="2133600"/>
              <a:ext cx="774700" cy="2743200"/>
              <a:chOff x="4080" y="1344"/>
              <a:chExt cx="488" cy="1728"/>
            </a:xfrm>
          </p:grpSpPr>
          <p:sp>
            <p:nvSpPr>
              <p:cNvPr id="39" name="Line 1106"/>
              <p:cNvSpPr>
                <a:spLocks noChangeShapeType="1"/>
              </p:cNvSpPr>
              <p:nvPr/>
            </p:nvSpPr>
            <p:spPr bwMode="auto">
              <a:xfrm>
                <a:off x="4088" y="1344"/>
                <a:ext cx="0" cy="172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0" name="Line 1107"/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1" name="Line 1108"/>
              <p:cNvSpPr>
                <a:spLocks noChangeShapeType="1"/>
              </p:cNvSpPr>
              <p:nvPr/>
            </p:nvSpPr>
            <p:spPr bwMode="auto">
              <a:xfrm>
                <a:off x="4080" y="1928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2" name="Line 1109"/>
              <p:cNvSpPr>
                <a:spLocks noChangeShapeType="1"/>
              </p:cNvSpPr>
              <p:nvPr/>
            </p:nvSpPr>
            <p:spPr bwMode="auto">
              <a:xfrm>
                <a:off x="4080" y="2496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3" name="Line 1110"/>
              <p:cNvSpPr>
                <a:spLocks noChangeShapeType="1"/>
              </p:cNvSpPr>
              <p:nvPr/>
            </p:nvSpPr>
            <p:spPr bwMode="auto">
              <a:xfrm>
                <a:off x="4088" y="3056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grpSp>
          <p:nvGrpSpPr>
            <p:cNvPr id="24" name="Group 1112"/>
            <p:cNvGrpSpPr/>
            <p:nvPr/>
          </p:nvGrpSpPr>
          <p:grpSpPr bwMode="auto">
            <a:xfrm>
              <a:off x="6896100" y="2286000"/>
              <a:ext cx="330200" cy="2743200"/>
              <a:chOff x="4080" y="1344"/>
              <a:chExt cx="488" cy="1728"/>
            </a:xfrm>
          </p:grpSpPr>
          <p:sp>
            <p:nvSpPr>
              <p:cNvPr id="34" name="Line 1113"/>
              <p:cNvSpPr>
                <a:spLocks noChangeShapeType="1"/>
              </p:cNvSpPr>
              <p:nvPr/>
            </p:nvSpPr>
            <p:spPr bwMode="auto">
              <a:xfrm>
                <a:off x="4088" y="1344"/>
                <a:ext cx="0" cy="172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35" name="Line 1114"/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36" name="Line 1115"/>
              <p:cNvSpPr>
                <a:spLocks noChangeShapeType="1"/>
              </p:cNvSpPr>
              <p:nvPr/>
            </p:nvSpPr>
            <p:spPr bwMode="auto">
              <a:xfrm>
                <a:off x="4080" y="1928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37" name="Line 1116"/>
              <p:cNvSpPr>
                <a:spLocks noChangeShapeType="1"/>
              </p:cNvSpPr>
              <p:nvPr/>
            </p:nvSpPr>
            <p:spPr bwMode="auto">
              <a:xfrm>
                <a:off x="4080" y="2496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38" name="Line 1117"/>
              <p:cNvSpPr>
                <a:spLocks noChangeShapeType="1"/>
              </p:cNvSpPr>
              <p:nvPr/>
            </p:nvSpPr>
            <p:spPr bwMode="auto">
              <a:xfrm>
                <a:off x="4088" y="3056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sp>
          <p:nvSpPr>
            <p:cNvPr id="25" name="Line 1118"/>
            <p:cNvSpPr>
              <a:spLocks noChangeShapeType="1"/>
            </p:cNvSpPr>
            <p:nvPr/>
          </p:nvSpPr>
          <p:spPr bwMode="auto">
            <a:xfrm>
              <a:off x="6248400" y="4419600"/>
              <a:ext cx="685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6" name="Oval 1119"/>
            <p:cNvSpPr>
              <a:spLocks noChangeArrowheads="1"/>
            </p:cNvSpPr>
            <p:nvPr/>
          </p:nvSpPr>
          <p:spPr bwMode="auto">
            <a:xfrm>
              <a:off x="4572000" y="41910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27" name="Oval 1120"/>
            <p:cNvSpPr>
              <a:spLocks noChangeArrowheads="1"/>
            </p:cNvSpPr>
            <p:nvPr/>
          </p:nvSpPr>
          <p:spPr bwMode="auto">
            <a:xfrm>
              <a:off x="6400800" y="25146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28" name="Oval 1121"/>
            <p:cNvSpPr>
              <a:spLocks noChangeArrowheads="1"/>
            </p:cNvSpPr>
            <p:nvPr/>
          </p:nvSpPr>
          <p:spPr bwMode="auto">
            <a:xfrm>
              <a:off x="6819900" y="43434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29" name="Oval 1122"/>
            <p:cNvSpPr>
              <a:spLocks noChangeArrowheads="1"/>
            </p:cNvSpPr>
            <p:nvPr/>
          </p:nvSpPr>
          <p:spPr bwMode="auto">
            <a:xfrm>
              <a:off x="6807200" y="31242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30" name="Oval 1123"/>
            <p:cNvSpPr>
              <a:spLocks noChangeArrowheads="1"/>
            </p:cNvSpPr>
            <p:nvPr/>
          </p:nvSpPr>
          <p:spPr bwMode="auto">
            <a:xfrm>
              <a:off x="6807200" y="40386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31" name="Oval 1124"/>
            <p:cNvSpPr>
              <a:spLocks noChangeArrowheads="1"/>
            </p:cNvSpPr>
            <p:nvPr/>
          </p:nvSpPr>
          <p:spPr bwMode="auto">
            <a:xfrm>
              <a:off x="4343400" y="23622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32" name="Oval 1125"/>
            <p:cNvSpPr>
              <a:spLocks noChangeArrowheads="1"/>
            </p:cNvSpPr>
            <p:nvPr/>
          </p:nvSpPr>
          <p:spPr bwMode="auto">
            <a:xfrm>
              <a:off x="6400800" y="38862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33" name="Oval 1127"/>
            <p:cNvSpPr>
              <a:spLocks noChangeArrowheads="1"/>
            </p:cNvSpPr>
            <p:nvPr/>
          </p:nvSpPr>
          <p:spPr bwMode="auto">
            <a:xfrm>
              <a:off x="6400800" y="29718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7.2.5 I/O</a:t>
            </a:r>
            <a:r>
              <a:rPr lang="zh-CN" altLang="en-US" sz="2800" b="1" dirty="0">
                <a:solidFill>
                  <a:schemeClr val="bg1"/>
                </a:solidFill>
              </a:rPr>
              <a:t>设备的控制方式（</a:t>
            </a:r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3" name="ïşľîďè"/>
          <p:cNvSpPr/>
          <p:nvPr/>
        </p:nvSpPr>
        <p:spPr>
          <a:xfrm>
            <a:off x="1588" y="1143000"/>
            <a:ext cx="4669654" cy="5003800"/>
          </a:xfrm>
          <a:prstGeom prst="rect">
            <a:avLst/>
          </a:prstGeom>
          <a:blipFill>
            <a:blip r:embed="rId2"/>
            <a:stretch>
              <a:fillRect l="-30450" r="-30284"/>
            </a:stretch>
          </a:blip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îŝļiḋe"/>
          <p:cNvSpPr/>
          <p:nvPr/>
        </p:nvSpPr>
        <p:spPr>
          <a:xfrm>
            <a:off x="4014295" y="1143000"/>
            <a:ext cx="656948" cy="50038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5" name="í$1iďè"/>
          <p:cNvGrpSpPr/>
          <p:nvPr/>
        </p:nvGrpSpPr>
        <p:grpSpPr>
          <a:xfrm>
            <a:off x="4266882" y="1356715"/>
            <a:ext cx="7722859" cy="1702554"/>
            <a:chOff x="4136995" y="1337039"/>
            <a:chExt cx="7722859" cy="1702554"/>
          </a:xfrm>
        </p:grpSpPr>
        <p:sp>
          <p:nvSpPr>
            <p:cNvPr id="6" name="îslîďê"/>
            <p:cNvSpPr/>
            <p:nvPr/>
          </p:nvSpPr>
          <p:spPr>
            <a:xfrm>
              <a:off x="4136995" y="1712614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ïSḻiḍé"/>
            <p:cNvSpPr txBox="1"/>
            <p:nvPr/>
          </p:nvSpPr>
          <p:spPr>
            <a:xfrm>
              <a:off x="4882719" y="1337039"/>
              <a:ext cx="6977135" cy="1702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en-US" altLang="zh-CN" sz="2400" dirty="0">
                  <a:latin typeface="+mj-ea"/>
                  <a:ea typeface="+mj-ea"/>
                </a:rPr>
                <a:t>1.</a:t>
              </a:r>
              <a:r>
                <a:rPr lang="zh-CN" altLang="en-US" sz="2400" dirty="0">
                  <a:latin typeface="+mj-ea"/>
                  <a:ea typeface="+mj-ea"/>
                </a:rPr>
                <a:t>使用轮询的可编程</a:t>
              </a:r>
              <a:r>
                <a:rPr lang="en-US" altLang="zh-CN" sz="2400" dirty="0">
                  <a:latin typeface="+mj-ea"/>
                  <a:ea typeface="+mj-ea"/>
                </a:rPr>
                <a:t>I/O</a:t>
              </a:r>
              <a:r>
                <a:rPr lang="zh-CN" altLang="en-US" sz="2400" dirty="0">
                  <a:latin typeface="+mj-ea"/>
                  <a:ea typeface="+mj-ea"/>
                </a:rPr>
                <a:t>方式（基本不用）</a:t>
              </a:r>
            </a:p>
            <a:p>
              <a:pPr marL="457200" indent="-457200" algn="just">
                <a:lnSpc>
                  <a:spcPct val="130000"/>
                </a:lnSpc>
                <a:buClr>
                  <a:srgbClr val="FF0000"/>
                </a:buClr>
                <a:buFont typeface="+mj-ea"/>
                <a:buAutoNum type="circleNumDbPlain"/>
              </a:pPr>
              <a:r>
                <a:rPr lang="zh-CN" altLang="en-US" sz="2200" dirty="0">
                  <a:latin typeface="+mj-ea"/>
                  <a:ea typeface="+mj-ea"/>
                </a:rPr>
                <a:t>由</a:t>
              </a:r>
              <a:r>
                <a:rPr lang="en-US" altLang="zh-CN" sz="2200" dirty="0">
                  <a:latin typeface="+mj-ea"/>
                  <a:ea typeface="+mj-ea"/>
                </a:rPr>
                <a:t>CPU</a:t>
              </a:r>
              <a:r>
                <a:rPr lang="zh-CN" altLang="en-US" sz="2200" dirty="0">
                  <a:latin typeface="+mj-ea"/>
                  <a:ea typeface="+mj-ea"/>
                </a:rPr>
                <a:t>定时发出询问，询问设备是否忙，进程进入忙等</a:t>
              </a:r>
            </a:p>
            <a:p>
              <a:pPr marL="457200" indent="-457200" algn="just">
                <a:lnSpc>
                  <a:spcPct val="130000"/>
                </a:lnSpc>
                <a:buClr>
                  <a:srgbClr val="FF0000"/>
                </a:buClr>
                <a:buFont typeface="+mj-ea"/>
                <a:buAutoNum type="circleNumDbPlain"/>
              </a:pPr>
              <a:r>
                <a:rPr lang="zh-CN" altLang="en-US" sz="2200" dirty="0">
                  <a:latin typeface="+mj-ea"/>
                  <a:ea typeface="+mj-ea"/>
                </a:rPr>
                <a:t>不忙即进行</a:t>
              </a:r>
              <a:r>
                <a:rPr lang="en-US" altLang="zh-CN" sz="2200" dirty="0">
                  <a:latin typeface="+mj-ea"/>
                  <a:ea typeface="+mj-ea"/>
                </a:rPr>
                <a:t>I/O</a:t>
              </a:r>
              <a:r>
                <a:rPr lang="zh-CN" altLang="en-US" sz="2200" dirty="0">
                  <a:latin typeface="+mj-ea"/>
                  <a:ea typeface="+mj-ea"/>
                </a:rPr>
                <a:t>，否则转①</a:t>
              </a:r>
              <a:endParaRPr lang="en-US" altLang="zh-CN" sz="2200" dirty="0">
                <a:latin typeface="+mj-ea"/>
                <a:ea typeface="+mj-ea"/>
              </a:endParaRPr>
            </a:p>
            <a:p>
              <a:pPr marL="342900" indent="-34290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200" dirty="0">
                  <a:latin typeface="+mj-ea"/>
                  <a:ea typeface="+mj-ea"/>
                </a:rPr>
                <a:t>实现容易，但效率偏低，</a:t>
              </a:r>
              <a:r>
                <a:rPr lang="en-US" altLang="zh-CN" sz="2200" dirty="0">
                  <a:latin typeface="+mj-ea"/>
                  <a:ea typeface="+mj-ea"/>
                </a:rPr>
                <a:t>CPU</a:t>
              </a:r>
              <a:r>
                <a:rPr lang="zh-CN" altLang="en-US" sz="2200" dirty="0">
                  <a:latin typeface="+mj-ea"/>
                  <a:ea typeface="+mj-ea"/>
                </a:rPr>
                <a:t>会长期处于忙等待</a:t>
              </a:r>
            </a:p>
          </p:txBody>
        </p:sp>
      </p:grpSp>
      <p:grpSp>
        <p:nvGrpSpPr>
          <p:cNvPr id="8" name="išḷîḓé"/>
          <p:cNvGrpSpPr/>
          <p:nvPr/>
        </p:nvGrpSpPr>
        <p:grpSpPr>
          <a:xfrm>
            <a:off x="4183062" y="3721476"/>
            <a:ext cx="7730480" cy="3057856"/>
            <a:chOff x="4136995" y="3154897"/>
            <a:chExt cx="7730480" cy="3057856"/>
          </a:xfrm>
        </p:grpSpPr>
        <p:sp>
          <p:nvSpPr>
            <p:cNvPr id="9" name="íśľïḋé"/>
            <p:cNvSpPr/>
            <p:nvPr/>
          </p:nvSpPr>
          <p:spPr>
            <a:xfrm>
              <a:off x="4136995" y="3450237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îŝľîḓè"/>
            <p:cNvSpPr txBox="1"/>
            <p:nvPr/>
          </p:nvSpPr>
          <p:spPr>
            <a:xfrm>
              <a:off x="4890339" y="3154897"/>
              <a:ext cx="6977136" cy="30578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lvl="1">
                <a:spcBef>
                  <a:spcPts val="575"/>
                </a:spcBef>
                <a:buClr>
                  <a:schemeClr val="accent1"/>
                </a:buClr>
              </a:pPr>
              <a:r>
                <a:rPr lang="en-US" altLang="zh-CN" sz="2400" dirty="0"/>
                <a:t>2.</a:t>
              </a:r>
              <a:r>
                <a:rPr lang="zh-CN" altLang="en-US" sz="2400" dirty="0"/>
                <a:t>使用中断的可编程</a:t>
              </a:r>
              <a:r>
                <a:rPr lang="en-US" altLang="zh-CN" sz="2400" dirty="0"/>
                <a:t>I/O</a:t>
              </a:r>
              <a:r>
                <a:rPr lang="zh-CN" altLang="en-US" sz="2400" dirty="0"/>
                <a:t>方式（</a:t>
              </a:r>
              <a:r>
                <a:rPr lang="zh-CN" altLang="zh-CN" sz="2400" dirty="0">
                  <a:solidFill>
                    <a:srgbClr val="FF0000"/>
                  </a:solidFill>
                </a:rPr>
                <a:t>广泛采用</a:t>
              </a:r>
              <a:r>
                <a:rPr lang="zh-CN" altLang="en-US" sz="2400" dirty="0"/>
                <a:t>）</a:t>
              </a:r>
              <a:endParaRPr lang="en-US" altLang="zh-CN" sz="2400" dirty="0"/>
            </a:p>
            <a:p>
              <a:pPr marL="342900" indent="-342900">
                <a:lnSpc>
                  <a:spcPct val="13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/>
                <a:t>当某进程要启动某个</a:t>
              </a:r>
              <a:r>
                <a:rPr lang="en-US" altLang="zh-CN" sz="2200" dirty="0"/>
                <a:t>I/O</a:t>
              </a:r>
              <a:r>
                <a:rPr lang="zh-CN" altLang="en-US" sz="2200" dirty="0"/>
                <a:t>设备工作时，便由</a:t>
              </a:r>
              <a:r>
                <a:rPr lang="en-US" altLang="zh-CN" sz="2200" dirty="0"/>
                <a:t>CPU</a:t>
              </a:r>
              <a:r>
                <a:rPr lang="zh-CN" altLang="en-US" sz="2200" dirty="0"/>
                <a:t>向相应的设备控制器发出一条</a:t>
              </a:r>
              <a:r>
                <a:rPr lang="en-US" altLang="zh-CN" sz="2200" dirty="0"/>
                <a:t>I/O</a:t>
              </a:r>
              <a:r>
                <a:rPr lang="zh-CN" altLang="en-US" sz="2200" dirty="0"/>
                <a:t>命令，然后立即返回继续执行原来的任务。设备控制器于是按照该命令的要求去控制指定的</a:t>
              </a:r>
              <a:r>
                <a:rPr lang="en-US" altLang="zh-CN" sz="2200" dirty="0"/>
                <a:t>I/O</a:t>
              </a:r>
              <a:r>
                <a:rPr lang="zh-CN" altLang="en-US" sz="2200" dirty="0"/>
                <a:t>设备。此时，</a:t>
              </a:r>
              <a:r>
                <a:rPr lang="en-US" altLang="zh-CN" sz="2200" dirty="0"/>
                <a:t>CPU</a:t>
              </a:r>
              <a:r>
                <a:rPr lang="zh-CN" altLang="en-US" sz="2200" dirty="0"/>
                <a:t>与</a:t>
              </a:r>
              <a:r>
                <a:rPr lang="en-US" altLang="zh-CN" sz="2200" dirty="0"/>
                <a:t>I/O</a:t>
              </a:r>
              <a:r>
                <a:rPr lang="zh-CN" altLang="en-US" sz="2200" dirty="0"/>
                <a:t>设备并行操作。</a:t>
              </a:r>
              <a:endParaRPr lang="en-US" altLang="zh-CN" sz="2200" dirty="0"/>
            </a:p>
            <a:p>
              <a:pPr marL="342900" indent="-342900">
                <a:lnSpc>
                  <a:spcPct val="13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/>
                <a:t>数据传输的基本单位是</a:t>
              </a:r>
              <a:r>
                <a:rPr lang="zh-CN" altLang="en-US" sz="2200" dirty="0">
                  <a:solidFill>
                    <a:srgbClr val="FF0000"/>
                  </a:solidFill>
                </a:rPr>
                <a:t>字节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endParaRPr lang="zh-CN" altLang="en-US" sz="2200" dirty="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7.2.5 I/O</a:t>
            </a:r>
            <a:r>
              <a:rPr lang="zh-CN" altLang="en-US" sz="2800" b="1" dirty="0">
                <a:solidFill>
                  <a:schemeClr val="bg1"/>
                </a:solidFill>
              </a:rPr>
              <a:t>设备的控制方式（</a:t>
            </a:r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69925" y="1222260"/>
            <a:ext cx="10425559" cy="61941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zh-CN" altLang="zh-CN" sz="2400" dirty="0"/>
              <a:t>直接存储器访问（</a:t>
            </a:r>
            <a:r>
              <a:rPr lang="en-US" altLang="zh-CN" sz="2400" dirty="0">
                <a:solidFill>
                  <a:srgbClr val="FF0000"/>
                </a:solidFill>
              </a:rPr>
              <a:t>DMA</a:t>
            </a:r>
            <a:r>
              <a:rPr lang="zh-CN" altLang="zh-CN" sz="2400" dirty="0"/>
              <a:t>）方式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>
          <a:xfrm>
            <a:off x="1107807" y="1815921"/>
            <a:ext cx="10425559" cy="61941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</a:rPr>
              <a:t>DMA</a:t>
            </a:r>
            <a:r>
              <a:rPr lang="zh-CN" altLang="en-US" sz="2400" dirty="0"/>
              <a:t>的引入：进一步减少</a:t>
            </a:r>
            <a:r>
              <a:rPr lang="en-US" altLang="zh-CN" sz="2400" dirty="0"/>
              <a:t>CPU</a:t>
            </a:r>
            <a:r>
              <a:rPr lang="zh-CN" altLang="en-US" sz="2400" dirty="0"/>
              <a:t>对</a:t>
            </a:r>
            <a:r>
              <a:rPr lang="en-US" altLang="zh-CN" sz="2400" dirty="0"/>
              <a:t>I/O</a:t>
            </a:r>
            <a:r>
              <a:rPr lang="zh-CN" altLang="en-US" sz="2400" dirty="0"/>
              <a:t>设备的干预</a:t>
            </a:r>
          </a:p>
        </p:txBody>
      </p:sp>
      <p:sp>
        <p:nvSpPr>
          <p:cNvPr id="5" name="矩形 4"/>
          <p:cNvSpPr/>
          <p:nvPr/>
        </p:nvSpPr>
        <p:spPr>
          <a:xfrm>
            <a:off x="1442658" y="2266862"/>
            <a:ext cx="10425559" cy="61941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/>
              <a:t>数据传输的基本单位是数据块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/>
              <a:t>所传送的数据是从</a:t>
            </a:r>
            <a:r>
              <a:rPr lang="en-US" altLang="zh-CN" sz="2400" dirty="0"/>
              <a:t>I/O</a:t>
            </a:r>
            <a:r>
              <a:rPr lang="zh-CN" altLang="en-US" sz="2400" dirty="0"/>
              <a:t>设备直接送入内存的，或者相反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/>
              <a:t>仅在传送一个或多个数据块的</a:t>
            </a:r>
            <a:r>
              <a:rPr lang="zh-CN" altLang="en-US" sz="2400" dirty="0">
                <a:solidFill>
                  <a:srgbClr val="FF0000"/>
                </a:solidFill>
              </a:rPr>
              <a:t>开始和结束</a:t>
            </a:r>
            <a:r>
              <a:rPr lang="zh-CN" altLang="en-US" sz="2400" dirty="0"/>
              <a:t>时，才须</a:t>
            </a:r>
            <a:r>
              <a:rPr lang="en-US" altLang="zh-CN" sz="2400" dirty="0"/>
              <a:t>CPU</a:t>
            </a:r>
            <a:r>
              <a:rPr lang="zh-CN" altLang="en-US" sz="2400" dirty="0"/>
              <a:t>干预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t="12831" r="829" b="12804"/>
          <a:stretch>
            <a:fillRect/>
          </a:stretch>
        </p:blipFill>
        <p:spPr bwMode="auto">
          <a:xfrm>
            <a:off x="7334306" y="4225683"/>
            <a:ext cx="3424650" cy="2133544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08" y="4131845"/>
            <a:ext cx="5583378" cy="207577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7.2.5 I/O</a:t>
            </a:r>
            <a:r>
              <a:rPr lang="zh-CN" altLang="en-US" sz="2800" b="1" dirty="0">
                <a:solidFill>
                  <a:schemeClr val="bg1"/>
                </a:solidFill>
              </a:rPr>
              <a:t>设备的控制方式（</a:t>
            </a:r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69925" y="1222260"/>
            <a:ext cx="10425559" cy="61941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altLang="zh-CN" sz="2400" dirty="0">
                <a:solidFill>
                  <a:srgbClr val="FF0000"/>
                </a:solidFill>
              </a:rPr>
              <a:t>I/O</a:t>
            </a:r>
            <a:r>
              <a:rPr lang="zh-CN" altLang="en-US" sz="2400" dirty="0">
                <a:solidFill>
                  <a:srgbClr val="FF0000"/>
                </a:solidFill>
              </a:rPr>
              <a:t>通道控制方式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>
          <a:xfrm>
            <a:off x="1431590" y="1841679"/>
            <a:ext cx="10425559" cy="61941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Clr>
                <a:srgbClr val="FF0000"/>
              </a:buClr>
            </a:pPr>
            <a:r>
              <a:rPr lang="zh-CN" altLang="en-US" sz="2400" dirty="0"/>
              <a:t>引入：</a:t>
            </a:r>
            <a:r>
              <a:rPr lang="zh-CN" altLang="en-US" sz="2400" dirty="0">
                <a:solidFill>
                  <a:srgbClr val="FF0000"/>
                </a:solidFill>
              </a:rPr>
              <a:t>是</a:t>
            </a:r>
            <a:r>
              <a:rPr lang="en-US" altLang="zh-CN" sz="2400" dirty="0">
                <a:solidFill>
                  <a:srgbClr val="FF0000"/>
                </a:solidFill>
              </a:rPr>
              <a:t>DMA</a:t>
            </a:r>
            <a:r>
              <a:rPr lang="zh-CN" altLang="en-US" sz="2400" dirty="0">
                <a:solidFill>
                  <a:srgbClr val="FF0000"/>
                </a:solidFill>
              </a:rPr>
              <a:t>方式的发展</a:t>
            </a:r>
            <a:r>
              <a:rPr lang="zh-CN" altLang="en-US" sz="2400" dirty="0"/>
              <a:t>，可进一步减少</a:t>
            </a:r>
            <a:r>
              <a:rPr lang="en-US" altLang="zh-CN" sz="2400" dirty="0"/>
              <a:t>CPU</a:t>
            </a:r>
            <a:r>
              <a:rPr lang="zh-CN" altLang="en-US" sz="2400" dirty="0"/>
              <a:t>的干预。</a:t>
            </a:r>
          </a:p>
        </p:txBody>
      </p:sp>
      <p:sp>
        <p:nvSpPr>
          <p:cNvPr id="5" name="矩形 4"/>
          <p:cNvSpPr/>
          <p:nvPr/>
        </p:nvSpPr>
        <p:spPr>
          <a:xfrm>
            <a:off x="1766441" y="2292620"/>
            <a:ext cx="10425559" cy="128770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/>
              <a:t>是对一组数据块以读</a:t>
            </a:r>
            <a:r>
              <a:rPr lang="en-US" altLang="zh-CN" sz="2400" dirty="0"/>
              <a:t>/</a:t>
            </a:r>
            <a:r>
              <a:rPr lang="zh-CN" altLang="en-US" sz="2400" dirty="0"/>
              <a:t>写及有关的控制和管理为单位干预；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/>
              <a:t>可实现</a:t>
            </a:r>
            <a:r>
              <a:rPr lang="en-US" altLang="zh-CN" sz="2400" dirty="0"/>
              <a:t>CPU</a:t>
            </a:r>
            <a:r>
              <a:rPr lang="zh-CN" altLang="en-US" sz="2400" dirty="0"/>
              <a:t>、通道和</a:t>
            </a:r>
            <a:r>
              <a:rPr lang="en-US" altLang="zh-CN" sz="2400" dirty="0"/>
              <a:t>I/O</a:t>
            </a:r>
            <a:r>
              <a:rPr lang="zh-CN" altLang="en-US" sz="2400" dirty="0"/>
              <a:t>设备三者的并行操作。</a:t>
            </a:r>
          </a:p>
        </p:txBody>
      </p:sp>
      <p:sp>
        <p:nvSpPr>
          <p:cNvPr id="6" name="矩形 5"/>
          <p:cNvSpPr/>
          <p:nvPr/>
        </p:nvSpPr>
        <p:spPr>
          <a:xfrm>
            <a:off x="1431590" y="3554569"/>
            <a:ext cx="10425559" cy="61941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Clr>
                <a:srgbClr val="FF0000"/>
              </a:buClr>
            </a:pPr>
            <a:r>
              <a:rPr lang="zh-CN" altLang="en-US" sz="2400" dirty="0"/>
              <a:t>通道程序：由一系列通道指令所构成的。</a:t>
            </a:r>
          </a:p>
        </p:txBody>
      </p:sp>
      <p:sp>
        <p:nvSpPr>
          <p:cNvPr id="7" name="矩形 6"/>
          <p:cNvSpPr/>
          <p:nvPr/>
        </p:nvSpPr>
        <p:spPr>
          <a:xfrm>
            <a:off x="1766441" y="4029944"/>
            <a:ext cx="9329043" cy="128770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FF"/>
                </a:solidFill>
              </a:rPr>
              <a:t>通道指令不同于</a:t>
            </a:r>
            <a:r>
              <a:rPr lang="en-US" altLang="zh-CN" sz="2400" dirty="0">
                <a:solidFill>
                  <a:srgbClr val="0000FF"/>
                </a:solidFill>
              </a:rPr>
              <a:t>CPU</a:t>
            </a:r>
            <a:r>
              <a:rPr lang="zh-CN" altLang="en-US" sz="2400" dirty="0">
                <a:solidFill>
                  <a:srgbClr val="0000FF"/>
                </a:solidFill>
              </a:rPr>
              <a:t>指令。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/>
              <a:t>指令包含：操作码、内存地址、计数、通道程序结束位</a:t>
            </a:r>
            <a:r>
              <a:rPr lang="en-US" altLang="zh-CN" sz="2400" dirty="0"/>
              <a:t>P</a:t>
            </a:r>
            <a:r>
              <a:rPr lang="zh-CN" altLang="en-US" sz="2400" dirty="0"/>
              <a:t>、记录结束位</a:t>
            </a:r>
            <a:r>
              <a:rPr lang="en-US" altLang="zh-CN" sz="2400" dirty="0"/>
              <a:t>R</a:t>
            </a:r>
            <a:r>
              <a:rPr lang="zh-CN" altLang="en-US" sz="2400" dirty="0"/>
              <a:t>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251" y="182576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251" y="3554569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505676"/>
            <a:ext cx="4781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7.1 I/O</a:t>
            </a:r>
            <a:r>
              <a:rPr lang="zh-CN" altLang="en-US" sz="2400" dirty="0">
                <a:latin typeface="+mj-ea"/>
              </a:rPr>
              <a:t>系统的功能、模型和接口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143851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7.2 I/O</a:t>
            </a:r>
            <a:r>
              <a:rPr lang="zh-CN" altLang="en-US" sz="2400" dirty="0">
                <a:latin typeface="+mj-ea"/>
              </a:rPr>
              <a:t>设备和设备控制器</a:t>
            </a:r>
          </a:p>
        </p:txBody>
      </p:sp>
      <p:sp>
        <p:nvSpPr>
          <p:cNvPr id="24" name="矩形 23"/>
          <p:cNvSpPr/>
          <p:nvPr/>
        </p:nvSpPr>
        <p:spPr>
          <a:xfrm>
            <a:off x="1696468" y="2762976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7.3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中断和中断处理程序</a:t>
            </a:r>
          </a:p>
        </p:txBody>
      </p:sp>
      <p:sp>
        <p:nvSpPr>
          <p:cNvPr id="25" name="矩形 24"/>
          <p:cNvSpPr/>
          <p:nvPr/>
        </p:nvSpPr>
        <p:spPr>
          <a:xfrm>
            <a:off x="1696468" y="3382101"/>
            <a:ext cx="3905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7.4 </a:t>
            </a:r>
            <a:r>
              <a:rPr lang="zh-CN" altLang="en-US" sz="2400" dirty="0">
                <a:latin typeface="+mj-ea"/>
              </a:rPr>
              <a:t>设备驱动程序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001226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7.5 </a:t>
            </a:r>
            <a:r>
              <a:rPr lang="zh-CN" altLang="en-US" sz="2400" dirty="0">
                <a:latin typeface="+mj-ea"/>
              </a:rPr>
              <a:t>与设备无关的</a:t>
            </a:r>
            <a:r>
              <a:rPr lang="en-US" altLang="zh-CN" sz="2400" dirty="0">
                <a:latin typeface="+mj-ea"/>
              </a:rPr>
              <a:t>I/O</a:t>
            </a:r>
            <a:r>
              <a:rPr lang="zh-CN" altLang="en-US" sz="2400" dirty="0">
                <a:latin typeface="+mj-ea"/>
              </a:rPr>
              <a:t>软件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620351"/>
            <a:ext cx="3682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7.6 </a:t>
            </a:r>
            <a:r>
              <a:rPr lang="zh-CN" altLang="en-US" sz="2400" dirty="0">
                <a:latin typeface="+mj-ea"/>
              </a:rPr>
              <a:t>用户层的</a:t>
            </a:r>
            <a:r>
              <a:rPr lang="en-US" altLang="zh-CN" sz="2400" dirty="0">
                <a:latin typeface="+mj-ea"/>
              </a:rPr>
              <a:t>I/O</a:t>
            </a:r>
            <a:r>
              <a:rPr lang="zh-CN" altLang="en-US" sz="2400" dirty="0">
                <a:latin typeface="+mj-ea"/>
              </a:rPr>
              <a:t>软件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239476"/>
            <a:ext cx="4021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7.7 </a:t>
            </a:r>
            <a:r>
              <a:rPr lang="zh-CN" altLang="en-US" sz="2400" dirty="0">
                <a:latin typeface="+mj-ea"/>
              </a:rPr>
              <a:t>缓冲区管理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3909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7</a:t>
            </a:r>
            <a:r>
              <a:rPr lang="zh-CN" altLang="en-US" sz="3600" dirty="0">
                <a:solidFill>
                  <a:srgbClr val="000000"/>
                </a:solidFill>
              </a:rPr>
              <a:t>章 输入</a:t>
            </a:r>
            <a:r>
              <a:rPr lang="en-US" altLang="zh-CN" sz="3600" dirty="0">
                <a:solidFill>
                  <a:srgbClr val="000000"/>
                </a:solidFill>
              </a:rPr>
              <a:t>/</a:t>
            </a:r>
            <a:r>
              <a:rPr lang="zh-CN" altLang="en-US" sz="3600" dirty="0">
                <a:solidFill>
                  <a:srgbClr val="000000"/>
                </a:solidFill>
              </a:rPr>
              <a:t>输出系统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46866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05380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709275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32774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9538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59154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19225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7.3.1 </a:t>
            </a:r>
            <a:r>
              <a:rPr lang="zh-CN" altLang="en-US" sz="2800" b="1" dirty="0">
                <a:solidFill>
                  <a:schemeClr val="bg1"/>
                </a:solidFill>
              </a:rPr>
              <a:t>中断简介</a:t>
            </a:r>
          </a:p>
        </p:txBody>
      </p:sp>
      <p:sp>
        <p:nvSpPr>
          <p:cNvPr id="3" name="íšḻîḋè"/>
          <p:cNvSpPr/>
          <p:nvPr/>
        </p:nvSpPr>
        <p:spPr>
          <a:xfrm>
            <a:off x="1849875" y="3858203"/>
            <a:ext cx="889110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中断向量表存放每个设备的中断处理程序的入口地址，并为每个设备的中断请求设置一个中断号，对应于中断向量表中的一个表项</a:t>
            </a:r>
          </a:p>
        </p:txBody>
      </p:sp>
      <p:sp>
        <p:nvSpPr>
          <p:cNvPr id="4" name="i$lîďê"/>
          <p:cNvSpPr/>
          <p:nvPr/>
        </p:nvSpPr>
        <p:spPr>
          <a:xfrm>
            <a:off x="1905511" y="3328034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中断向量表</a:t>
            </a:r>
          </a:p>
        </p:txBody>
      </p:sp>
      <p:sp>
        <p:nvSpPr>
          <p:cNvPr id="5" name="ïṧḷïḋè"/>
          <p:cNvSpPr/>
          <p:nvPr/>
        </p:nvSpPr>
        <p:spPr>
          <a:xfrm>
            <a:off x="1905512" y="5047660"/>
            <a:ext cx="606651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中断优先级</a:t>
            </a:r>
          </a:p>
        </p:txBody>
      </p:sp>
      <p:sp>
        <p:nvSpPr>
          <p:cNvPr id="6" name="îs1iďé"/>
          <p:cNvSpPr/>
          <p:nvPr/>
        </p:nvSpPr>
        <p:spPr>
          <a:xfrm>
            <a:off x="1924567" y="1907392"/>
            <a:ext cx="8591293" cy="116937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FF0000"/>
                </a:solidFill>
              </a:rPr>
              <a:t>中断</a:t>
            </a:r>
            <a:r>
              <a:rPr lang="en-US" altLang="zh-CN" sz="2200" dirty="0">
                <a:solidFill>
                  <a:srgbClr val="FF0000"/>
                </a:solidFill>
              </a:rPr>
              <a:t>(Interrupt)</a:t>
            </a:r>
            <a:r>
              <a:rPr lang="zh-CN" altLang="en-US" sz="2200" dirty="0"/>
              <a:t>是指</a:t>
            </a:r>
            <a:r>
              <a:rPr lang="en-US" altLang="zh-CN" sz="2200" dirty="0"/>
              <a:t>CPU</a:t>
            </a:r>
            <a:r>
              <a:rPr lang="zh-CN" altLang="en-US" sz="2200" dirty="0"/>
              <a:t>对</a:t>
            </a:r>
            <a:r>
              <a:rPr lang="en-US" altLang="zh-CN" sz="2200" dirty="0"/>
              <a:t>I/O</a:t>
            </a:r>
            <a:r>
              <a:rPr lang="zh-CN" altLang="en-US" sz="2200" dirty="0"/>
              <a:t>设备发来的中断信号的一种响应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0000FF"/>
                </a:solidFill>
              </a:rPr>
              <a:t>陷入</a:t>
            </a:r>
            <a:r>
              <a:rPr lang="en-US" altLang="zh-CN" sz="2200" dirty="0">
                <a:solidFill>
                  <a:srgbClr val="0000FF"/>
                </a:solidFill>
              </a:rPr>
              <a:t>(Trap)</a:t>
            </a:r>
            <a:r>
              <a:rPr lang="zh-CN" altLang="en-US" sz="2200" dirty="0"/>
              <a:t>是指</a:t>
            </a:r>
            <a:r>
              <a:rPr lang="en-US" altLang="zh-CN" sz="2200" dirty="0"/>
              <a:t>CPU</a:t>
            </a:r>
            <a:r>
              <a:rPr lang="zh-CN" altLang="en-US" sz="2200" dirty="0"/>
              <a:t>内部事件所引起的中断</a:t>
            </a:r>
          </a:p>
        </p:txBody>
      </p:sp>
      <p:sp>
        <p:nvSpPr>
          <p:cNvPr id="7" name="íšḻíḑê"/>
          <p:cNvSpPr/>
          <p:nvPr/>
        </p:nvSpPr>
        <p:spPr>
          <a:xfrm>
            <a:off x="1905511" y="1374435"/>
            <a:ext cx="7264247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中断和陷入</a:t>
            </a:r>
          </a:p>
        </p:txBody>
      </p:sp>
      <p:sp>
        <p:nvSpPr>
          <p:cNvPr id="8" name="îSļiḓè"/>
          <p:cNvSpPr/>
          <p:nvPr/>
        </p:nvSpPr>
        <p:spPr>
          <a:xfrm>
            <a:off x="1222008" y="1360873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9" name="íṥḻîḓe"/>
          <p:cNvSpPr/>
          <p:nvPr/>
        </p:nvSpPr>
        <p:spPr>
          <a:xfrm>
            <a:off x="1222008" y="5132485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0" name="îşļiḓè"/>
          <p:cNvSpPr/>
          <p:nvPr/>
        </p:nvSpPr>
        <p:spPr>
          <a:xfrm>
            <a:off x="1222009" y="3356298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îṡḷíďe"/>
          <p:cNvSpPr/>
          <p:nvPr/>
        </p:nvSpPr>
        <p:spPr>
          <a:xfrm>
            <a:off x="1412263" y="1557011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2" name="íSlíḋe"/>
          <p:cNvSpPr/>
          <p:nvPr/>
        </p:nvSpPr>
        <p:spPr>
          <a:xfrm>
            <a:off x="1412263" y="3578315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3" name="ïśḷïḓe"/>
          <p:cNvSpPr/>
          <p:nvPr/>
        </p:nvSpPr>
        <p:spPr>
          <a:xfrm>
            <a:off x="1441201" y="5321945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15" name="直接连接符 14"/>
          <p:cNvCxnSpPr/>
          <p:nvPr/>
        </p:nvCxnSpPr>
        <p:spPr>
          <a:xfrm>
            <a:off x="1924568" y="307548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905511" y="478837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24568" y="6102019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íšḻîḋè"/>
          <p:cNvSpPr/>
          <p:nvPr/>
        </p:nvSpPr>
        <p:spPr>
          <a:xfrm>
            <a:off x="1905511" y="5505825"/>
            <a:ext cx="889110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系统为每个中断源规定不同的优先级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505676"/>
            <a:ext cx="4781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7.1 I/O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系统的功能、模型和接口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143851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7.2 I/O</a:t>
            </a:r>
            <a:r>
              <a:rPr lang="zh-CN" altLang="en-US" sz="2400" dirty="0">
                <a:latin typeface="+mj-ea"/>
              </a:rPr>
              <a:t>设备和设备控制器</a:t>
            </a:r>
          </a:p>
        </p:txBody>
      </p:sp>
      <p:sp>
        <p:nvSpPr>
          <p:cNvPr id="24" name="矩形 23"/>
          <p:cNvSpPr/>
          <p:nvPr/>
        </p:nvSpPr>
        <p:spPr>
          <a:xfrm>
            <a:off x="1696468" y="2762976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7.3 </a:t>
            </a:r>
            <a:r>
              <a:rPr lang="zh-CN" altLang="en-US" sz="2400" dirty="0">
                <a:latin typeface="+mj-ea"/>
              </a:rPr>
              <a:t>中断和中断处理程序</a:t>
            </a:r>
          </a:p>
        </p:txBody>
      </p:sp>
      <p:sp>
        <p:nvSpPr>
          <p:cNvPr id="25" name="矩形 24"/>
          <p:cNvSpPr/>
          <p:nvPr/>
        </p:nvSpPr>
        <p:spPr>
          <a:xfrm>
            <a:off x="1696468" y="3382101"/>
            <a:ext cx="3905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7.4 </a:t>
            </a:r>
            <a:r>
              <a:rPr lang="zh-CN" altLang="en-US" sz="2400" dirty="0">
                <a:latin typeface="+mj-ea"/>
              </a:rPr>
              <a:t>设备驱动程序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001226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7.5 </a:t>
            </a:r>
            <a:r>
              <a:rPr lang="zh-CN" altLang="en-US" sz="2400" dirty="0">
                <a:latin typeface="+mj-ea"/>
              </a:rPr>
              <a:t>与设备无关的</a:t>
            </a:r>
            <a:r>
              <a:rPr lang="en-US" altLang="zh-CN" sz="2400" dirty="0">
                <a:latin typeface="+mj-ea"/>
              </a:rPr>
              <a:t>I/O</a:t>
            </a:r>
            <a:r>
              <a:rPr lang="zh-CN" altLang="en-US" sz="2400" dirty="0">
                <a:latin typeface="+mj-ea"/>
              </a:rPr>
              <a:t>软件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620351"/>
            <a:ext cx="3682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7.6 </a:t>
            </a:r>
            <a:r>
              <a:rPr lang="zh-CN" altLang="en-US" sz="2400" dirty="0">
                <a:latin typeface="+mj-ea"/>
              </a:rPr>
              <a:t>用户层的</a:t>
            </a:r>
            <a:r>
              <a:rPr lang="en-US" altLang="zh-CN" sz="2400" dirty="0">
                <a:latin typeface="+mj-ea"/>
              </a:rPr>
              <a:t>I/O</a:t>
            </a:r>
            <a:r>
              <a:rPr lang="zh-CN" altLang="en-US" sz="2400" dirty="0">
                <a:latin typeface="+mj-ea"/>
              </a:rPr>
              <a:t>软件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239476"/>
            <a:ext cx="4021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7.7 </a:t>
            </a:r>
            <a:r>
              <a:rPr lang="zh-CN" altLang="en-US" sz="2400" dirty="0">
                <a:latin typeface="+mj-ea"/>
              </a:rPr>
              <a:t>缓冲区管理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3909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7</a:t>
            </a:r>
            <a:r>
              <a:rPr lang="zh-CN" altLang="en-US" sz="3600" dirty="0">
                <a:solidFill>
                  <a:srgbClr val="000000"/>
                </a:solidFill>
              </a:rPr>
              <a:t>章 输入</a:t>
            </a:r>
            <a:r>
              <a:rPr lang="en-US" altLang="zh-CN" sz="3600" dirty="0">
                <a:solidFill>
                  <a:srgbClr val="000000"/>
                </a:solidFill>
              </a:rPr>
              <a:t>/</a:t>
            </a:r>
            <a:r>
              <a:rPr lang="zh-CN" altLang="en-US" sz="3600" dirty="0">
                <a:solidFill>
                  <a:srgbClr val="000000"/>
                </a:solidFill>
              </a:rPr>
              <a:t>输出系统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46866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05380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709275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32774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9538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59154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19225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对多中断源的处理方式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669926" y="1538262"/>
            <a:ext cx="10649657" cy="3429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0045"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</a:rPr>
              <a:t>中断源：引起中断的事件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18" y="1628414"/>
            <a:ext cx="7131022" cy="3429000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669925" y="2204180"/>
            <a:ext cx="3836735" cy="36170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0045"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</a:rPr>
              <a:t>当处理机正在处理一个中断时，又来了一个新的中断请求，有两种处理方式：</a:t>
            </a:r>
            <a:endParaRPr lang="en-US" altLang="zh-CN" sz="2400" dirty="0">
              <a:latin typeface="+mn-ea"/>
            </a:endParaRPr>
          </a:p>
          <a:p>
            <a:pPr lvl="1" indent="-360045"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屏蔽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禁止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中断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lvl="1" indent="-360045"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嵌套中断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7.3.2 </a:t>
            </a:r>
            <a:r>
              <a:rPr lang="zh-CN" altLang="en-US" sz="2800" b="1" dirty="0">
                <a:solidFill>
                  <a:schemeClr val="bg1"/>
                </a:solidFill>
              </a:rPr>
              <a:t>中断处理程序</a:t>
            </a:r>
          </a:p>
        </p:txBody>
      </p:sp>
      <p:sp>
        <p:nvSpPr>
          <p:cNvPr id="7" name="îşļïďè"/>
          <p:cNvSpPr/>
          <p:nvPr/>
        </p:nvSpPr>
        <p:spPr>
          <a:xfrm>
            <a:off x="5747289" y="4824638"/>
            <a:ext cx="1113511" cy="1113511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+mj-lt"/>
              </a:rPr>
              <a:t>05</a:t>
            </a:r>
          </a:p>
        </p:txBody>
      </p:sp>
      <p:sp>
        <p:nvSpPr>
          <p:cNvPr id="8" name="îšḷîḑé"/>
          <p:cNvSpPr txBox="1"/>
          <p:nvPr/>
        </p:nvSpPr>
        <p:spPr>
          <a:xfrm>
            <a:off x="7002468" y="5147923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pPr>
              <a:buClr>
                <a:srgbClr val="E71101"/>
              </a:buClr>
            </a:pPr>
            <a:r>
              <a:rPr lang="zh-CN" altLang="en-US" sz="2400" dirty="0"/>
              <a:t>恢复</a:t>
            </a:r>
            <a:r>
              <a:rPr lang="en-US" altLang="zh-CN" sz="2400" dirty="0"/>
              <a:t>CPU</a:t>
            </a:r>
            <a:r>
              <a:rPr lang="zh-CN" altLang="en-US" sz="2400" dirty="0"/>
              <a:t>现场并退出中断</a:t>
            </a:r>
          </a:p>
        </p:txBody>
      </p:sp>
      <p:sp>
        <p:nvSpPr>
          <p:cNvPr id="9" name="işlíḋé"/>
          <p:cNvSpPr/>
          <p:nvPr/>
        </p:nvSpPr>
        <p:spPr>
          <a:xfrm>
            <a:off x="5752728" y="3946062"/>
            <a:ext cx="1113511" cy="1113511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+mj-lt"/>
              </a:rPr>
              <a:t>04</a:t>
            </a:r>
          </a:p>
        </p:txBody>
      </p:sp>
      <p:sp>
        <p:nvSpPr>
          <p:cNvPr id="10" name="iṥlïḋè"/>
          <p:cNvSpPr txBox="1"/>
          <p:nvPr/>
        </p:nvSpPr>
        <p:spPr>
          <a:xfrm>
            <a:off x="7002468" y="4269347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 lnSpcReduction="10000"/>
          </a:bodyPr>
          <a:lstStyle/>
          <a:p>
            <a:pPr>
              <a:buClr>
                <a:srgbClr val="E71101"/>
              </a:buClr>
            </a:pPr>
            <a:r>
              <a:rPr lang="zh-CN" altLang="en-US" sz="2400" dirty="0">
                <a:solidFill>
                  <a:srgbClr val="0000FF"/>
                </a:solidFill>
              </a:rPr>
              <a:t>处理中断</a:t>
            </a:r>
          </a:p>
        </p:txBody>
      </p:sp>
      <p:sp>
        <p:nvSpPr>
          <p:cNvPr id="11" name="i$1îḑe"/>
          <p:cNvSpPr/>
          <p:nvPr/>
        </p:nvSpPr>
        <p:spPr>
          <a:xfrm>
            <a:off x="5752728" y="3067486"/>
            <a:ext cx="1113511" cy="1113511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12" name="í$1îḍe"/>
          <p:cNvSpPr txBox="1"/>
          <p:nvPr/>
        </p:nvSpPr>
        <p:spPr>
          <a:xfrm>
            <a:off x="7002468" y="3390771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 lnSpcReduction="10000"/>
          </a:bodyPr>
          <a:lstStyle/>
          <a:p>
            <a:pPr>
              <a:buClr>
                <a:srgbClr val="E71101"/>
              </a:buClr>
            </a:pPr>
            <a:r>
              <a:rPr lang="zh-CN" altLang="en-US" sz="2400" dirty="0"/>
              <a:t>转入相应的设备处理程序</a:t>
            </a:r>
          </a:p>
        </p:txBody>
      </p:sp>
      <p:sp>
        <p:nvSpPr>
          <p:cNvPr id="13" name="ïSļïḓè"/>
          <p:cNvSpPr/>
          <p:nvPr/>
        </p:nvSpPr>
        <p:spPr>
          <a:xfrm>
            <a:off x="5752728" y="2188910"/>
            <a:ext cx="1113511" cy="1113511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4" name="iŝļíďè"/>
          <p:cNvSpPr txBox="1"/>
          <p:nvPr/>
        </p:nvSpPr>
        <p:spPr>
          <a:xfrm>
            <a:off x="7002468" y="2512195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 lnSpcReduction="10000"/>
          </a:bodyPr>
          <a:lstStyle/>
          <a:p>
            <a:pPr>
              <a:buClr>
                <a:srgbClr val="E71101"/>
              </a:buClr>
            </a:pPr>
            <a:r>
              <a:rPr lang="zh-CN" altLang="en-US" sz="2400" dirty="0"/>
              <a:t>保护被中断进程的</a:t>
            </a:r>
            <a:r>
              <a:rPr lang="en-US" altLang="zh-CN" sz="2400" dirty="0"/>
              <a:t>CPU</a:t>
            </a:r>
            <a:r>
              <a:rPr lang="zh-CN" altLang="en-US" sz="2400" dirty="0"/>
              <a:t>现场</a:t>
            </a:r>
          </a:p>
        </p:txBody>
      </p:sp>
      <p:sp>
        <p:nvSpPr>
          <p:cNvPr id="15" name="ïśľiďe"/>
          <p:cNvSpPr/>
          <p:nvPr/>
        </p:nvSpPr>
        <p:spPr>
          <a:xfrm>
            <a:off x="5752730" y="1310334"/>
            <a:ext cx="1113511" cy="1113511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6" name="îṡ1ide"/>
          <p:cNvSpPr txBox="1"/>
          <p:nvPr/>
        </p:nvSpPr>
        <p:spPr>
          <a:xfrm>
            <a:off x="7002468" y="1633619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pPr>
              <a:buClr>
                <a:srgbClr val="E71101"/>
              </a:buClr>
            </a:pPr>
            <a:r>
              <a:rPr lang="zh-CN" altLang="en-US" sz="2400" dirty="0"/>
              <a:t>测定是否有未响应的中断信号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860799" y="2216515"/>
            <a:ext cx="465968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860799" y="3104616"/>
            <a:ext cx="465968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860799" y="3999966"/>
            <a:ext cx="465968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860799" y="4895316"/>
            <a:ext cx="465968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3" y="1177040"/>
            <a:ext cx="5149851" cy="4931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7.3.3 Linux</a:t>
            </a:r>
            <a:r>
              <a:rPr lang="zh-CN" altLang="en-US" sz="2800" b="1" dirty="0">
                <a:solidFill>
                  <a:schemeClr val="bg1"/>
                </a:solidFill>
              </a:rPr>
              <a:t>系统中断处理</a:t>
            </a:r>
          </a:p>
        </p:txBody>
      </p:sp>
      <p:sp>
        <p:nvSpPr>
          <p:cNvPr id="3" name="íSľïdé"/>
          <p:cNvSpPr/>
          <p:nvPr/>
        </p:nvSpPr>
        <p:spPr>
          <a:xfrm>
            <a:off x="1894048" y="1589979"/>
            <a:ext cx="567702" cy="511936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4" name="ïŝļíḓê"/>
          <p:cNvSpPr/>
          <p:nvPr/>
        </p:nvSpPr>
        <p:spPr bwMode="auto">
          <a:xfrm>
            <a:off x="8676413" y="2221827"/>
            <a:ext cx="556774" cy="553604"/>
          </a:xfrm>
          <a:custGeom>
            <a:avLst/>
            <a:gdLst>
              <a:gd name="T0" fmla="*/ 3682 w 4808"/>
              <a:gd name="T1" fmla="*/ 2763 h 4789"/>
              <a:gd name="T2" fmla="*/ 3420 w 4808"/>
              <a:gd name="T3" fmla="*/ 2703 h 4789"/>
              <a:gd name="T4" fmla="*/ 3026 w 4808"/>
              <a:gd name="T5" fmla="*/ 2392 h 4789"/>
              <a:gd name="T6" fmla="*/ 2818 w 4808"/>
              <a:gd name="T7" fmla="*/ 2517 h 4789"/>
              <a:gd name="T8" fmla="*/ 3219 w 4808"/>
              <a:gd name="T9" fmla="*/ 1876 h 4789"/>
              <a:gd name="T10" fmla="*/ 3609 w 4808"/>
              <a:gd name="T11" fmla="*/ 1953 h 4789"/>
              <a:gd name="T12" fmla="*/ 4553 w 4808"/>
              <a:gd name="T13" fmla="*/ 720 h 4789"/>
              <a:gd name="T14" fmla="*/ 4388 w 4808"/>
              <a:gd name="T15" fmla="*/ 680 h 4789"/>
              <a:gd name="T16" fmla="*/ 3872 w 4808"/>
              <a:gd name="T17" fmla="*/ 1161 h 4789"/>
              <a:gd name="T18" fmla="*/ 3859 w 4808"/>
              <a:gd name="T19" fmla="*/ 1160 h 4789"/>
              <a:gd name="T20" fmla="*/ 3491 w 4808"/>
              <a:gd name="T21" fmla="*/ 1099 h 4789"/>
              <a:gd name="T22" fmla="*/ 3432 w 4808"/>
              <a:gd name="T23" fmla="*/ 731 h 4789"/>
              <a:gd name="T24" fmla="*/ 3454 w 4808"/>
              <a:gd name="T25" fmla="*/ 658 h 4789"/>
              <a:gd name="T26" fmla="*/ 3938 w 4808"/>
              <a:gd name="T27" fmla="*/ 104 h 4789"/>
              <a:gd name="T28" fmla="*/ 3609 w 4808"/>
              <a:gd name="T29" fmla="*/ 0 h 4789"/>
              <a:gd name="T30" fmla="*/ 2710 w 4808"/>
              <a:gd name="T31" fmla="*/ 1369 h 4789"/>
              <a:gd name="T32" fmla="*/ 1300 w 4808"/>
              <a:gd name="T33" fmla="*/ 999 h 4789"/>
              <a:gd name="T34" fmla="*/ 1309 w 4808"/>
              <a:gd name="T35" fmla="*/ 892 h 4789"/>
              <a:gd name="T36" fmla="*/ 865 w 4808"/>
              <a:gd name="T37" fmla="*/ 294 h 4789"/>
              <a:gd name="T38" fmla="*/ 665 w 4808"/>
              <a:gd name="T39" fmla="*/ 298 h 4789"/>
              <a:gd name="T40" fmla="*/ 278 w 4808"/>
              <a:gd name="T41" fmla="*/ 787 h 4789"/>
              <a:gd name="T42" fmla="*/ 630 w 4808"/>
              <a:gd name="T43" fmla="*/ 1163 h 4789"/>
              <a:gd name="T44" fmla="*/ 926 w 4808"/>
              <a:gd name="T45" fmla="*/ 1291 h 4789"/>
              <a:gd name="T46" fmla="*/ 1018 w 4808"/>
              <a:gd name="T47" fmla="*/ 1282 h 4789"/>
              <a:gd name="T48" fmla="*/ 1485 w 4808"/>
              <a:gd name="T49" fmla="*/ 2594 h 4789"/>
              <a:gd name="T50" fmla="*/ 1037 w 4808"/>
              <a:gd name="T51" fmla="*/ 2572 h 4789"/>
              <a:gd name="T52" fmla="*/ 92 w 4808"/>
              <a:gd name="T53" fmla="*/ 3809 h 4789"/>
              <a:gd name="T54" fmla="*/ 186 w 4808"/>
              <a:gd name="T55" fmla="*/ 3882 h 4789"/>
              <a:gd name="T56" fmla="*/ 727 w 4808"/>
              <a:gd name="T57" fmla="*/ 3384 h 4789"/>
              <a:gd name="T58" fmla="*/ 789 w 4808"/>
              <a:gd name="T59" fmla="*/ 3371 h 4789"/>
              <a:gd name="T60" fmla="*/ 796 w 4808"/>
              <a:gd name="T61" fmla="*/ 3372 h 4789"/>
              <a:gd name="T62" fmla="*/ 1218 w 4808"/>
              <a:gd name="T63" fmla="*/ 3798 h 4789"/>
              <a:gd name="T64" fmla="*/ 1192 w 4808"/>
              <a:gd name="T65" fmla="*/ 3873 h 4789"/>
              <a:gd name="T66" fmla="*/ 707 w 4808"/>
              <a:gd name="T67" fmla="*/ 4427 h 4789"/>
              <a:gd name="T68" fmla="*/ 1037 w 4808"/>
              <a:gd name="T69" fmla="*/ 4531 h 4789"/>
              <a:gd name="T70" fmla="*/ 2016 w 4808"/>
              <a:gd name="T71" fmla="*/ 3551 h 4789"/>
              <a:gd name="T72" fmla="*/ 1994 w 4808"/>
              <a:gd name="T73" fmla="*/ 3103 h 4789"/>
              <a:gd name="T74" fmla="*/ 2535 w 4808"/>
              <a:gd name="T75" fmla="*/ 2799 h 4789"/>
              <a:gd name="T76" fmla="*/ 2410 w 4808"/>
              <a:gd name="T77" fmla="*/ 3007 h 4789"/>
              <a:gd name="T78" fmla="*/ 2721 w 4808"/>
              <a:gd name="T79" fmla="*/ 3401 h 4789"/>
              <a:gd name="T80" fmla="*/ 2781 w 4808"/>
              <a:gd name="T81" fmla="*/ 3663 h 4789"/>
              <a:gd name="T82" fmla="*/ 4013 w 4808"/>
              <a:gd name="T83" fmla="*/ 4789 h 4789"/>
              <a:gd name="T84" fmla="*/ 4734 w 4808"/>
              <a:gd name="T85" fmla="*/ 4173 h 4789"/>
              <a:gd name="T86" fmla="*/ 4734 w 4808"/>
              <a:gd name="T87" fmla="*/ 3815 h 4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08" h="4789">
                <a:moveTo>
                  <a:pt x="4734" y="3815"/>
                </a:moveTo>
                <a:lnTo>
                  <a:pt x="3682" y="2763"/>
                </a:lnTo>
                <a:cubicBezTo>
                  <a:pt x="3634" y="2715"/>
                  <a:pt x="3570" y="2689"/>
                  <a:pt x="3502" y="2689"/>
                </a:cubicBezTo>
                <a:cubicBezTo>
                  <a:pt x="3474" y="2689"/>
                  <a:pt x="3446" y="2694"/>
                  <a:pt x="3420" y="2703"/>
                </a:cubicBezTo>
                <a:lnTo>
                  <a:pt x="3167" y="2450"/>
                </a:lnTo>
                <a:cubicBezTo>
                  <a:pt x="3130" y="2413"/>
                  <a:pt x="3079" y="2392"/>
                  <a:pt x="3026" y="2392"/>
                </a:cubicBezTo>
                <a:cubicBezTo>
                  <a:pt x="2972" y="2392"/>
                  <a:pt x="2922" y="2413"/>
                  <a:pt x="2884" y="2450"/>
                </a:cubicBezTo>
                <a:lnTo>
                  <a:pt x="2818" y="2517"/>
                </a:lnTo>
                <a:lnTo>
                  <a:pt x="2699" y="2398"/>
                </a:lnTo>
                <a:lnTo>
                  <a:pt x="3219" y="1876"/>
                </a:lnTo>
                <a:cubicBezTo>
                  <a:pt x="3340" y="1928"/>
                  <a:pt x="3472" y="1953"/>
                  <a:pt x="3609" y="1953"/>
                </a:cubicBezTo>
                <a:lnTo>
                  <a:pt x="3609" y="1953"/>
                </a:lnTo>
                <a:cubicBezTo>
                  <a:pt x="3870" y="1953"/>
                  <a:pt x="4116" y="1854"/>
                  <a:pt x="4301" y="1669"/>
                </a:cubicBezTo>
                <a:cubicBezTo>
                  <a:pt x="4549" y="1421"/>
                  <a:pt x="4646" y="1059"/>
                  <a:pt x="4553" y="720"/>
                </a:cubicBezTo>
                <a:cubicBezTo>
                  <a:pt x="4542" y="678"/>
                  <a:pt x="4502" y="648"/>
                  <a:pt x="4459" y="648"/>
                </a:cubicBezTo>
                <a:cubicBezTo>
                  <a:pt x="4441" y="648"/>
                  <a:pt x="4413" y="654"/>
                  <a:pt x="4388" y="680"/>
                </a:cubicBezTo>
                <a:cubicBezTo>
                  <a:pt x="4384" y="683"/>
                  <a:pt x="4034" y="1030"/>
                  <a:pt x="3918" y="1146"/>
                </a:cubicBezTo>
                <a:cubicBezTo>
                  <a:pt x="3906" y="1159"/>
                  <a:pt x="3885" y="1161"/>
                  <a:pt x="3872" y="1161"/>
                </a:cubicBezTo>
                <a:cubicBezTo>
                  <a:pt x="3864" y="1161"/>
                  <a:pt x="3859" y="1160"/>
                  <a:pt x="3859" y="1160"/>
                </a:cubicBezTo>
                <a:lnTo>
                  <a:pt x="3859" y="1160"/>
                </a:lnTo>
                <a:lnTo>
                  <a:pt x="3851" y="1159"/>
                </a:lnTo>
                <a:cubicBezTo>
                  <a:pt x="3707" y="1146"/>
                  <a:pt x="3535" y="1119"/>
                  <a:pt x="3491" y="1099"/>
                </a:cubicBezTo>
                <a:cubicBezTo>
                  <a:pt x="3470" y="1055"/>
                  <a:pt x="3445" y="879"/>
                  <a:pt x="3432" y="733"/>
                </a:cubicBezTo>
                <a:lnTo>
                  <a:pt x="3432" y="731"/>
                </a:lnTo>
                <a:lnTo>
                  <a:pt x="3429" y="727"/>
                </a:lnTo>
                <a:cubicBezTo>
                  <a:pt x="3428" y="720"/>
                  <a:pt x="3425" y="687"/>
                  <a:pt x="3454" y="658"/>
                </a:cubicBezTo>
                <a:cubicBezTo>
                  <a:pt x="3574" y="538"/>
                  <a:pt x="3905" y="204"/>
                  <a:pt x="3908" y="201"/>
                </a:cubicBezTo>
                <a:cubicBezTo>
                  <a:pt x="3936" y="173"/>
                  <a:pt x="3947" y="138"/>
                  <a:pt x="3938" y="104"/>
                </a:cubicBezTo>
                <a:cubicBezTo>
                  <a:pt x="3927" y="64"/>
                  <a:pt x="3893" y="42"/>
                  <a:pt x="3865" y="34"/>
                </a:cubicBezTo>
                <a:cubicBezTo>
                  <a:pt x="3782" y="11"/>
                  <a:pt x="3695" y="0"/>
                  <a:pt x="3609" y="0"/>
                </a:cubicBezTo>
                <a:cubicBezTo>
                  <a:pt x="3347" y="0"/>
                  <a:pt x="3101" y="102"/>
                  <a:pt x="2916" y="287"/>
                </a:cubicBezTo>
                <a:cubicBezTo>
                  <a:pt x="2624" y="579"/>
                  <a:pt x="2555" y="1011"/>
                  <a:pt x="2710" y="1369"/>
                </a:cubicBezTo>
                <a:lnTo>
                  <a:pt x="2190" y="1889"/>
                </a:lnTo>
                <a:lnTo>
                  <a:pt x="1300" y="999"/>
                </a:lnTo>
                <a:cubicBezTo>
                  <a:pt x="1300" y="998"/>
                  <a:pt x="1299" y="998"/>
                  <a:pt x="1299" y="997"/>
                </a:cubicBezTo>
                <a:cubicBezTo>
                  <a:pt x="1307" y="963"/>
                  <a:pt x="1311" y="928"/>
                  <a:pt x="1309" y="892"/>
                </a:cubicBezTo>
                <a:cubicBezTo>
                  <a:pt x="1305" y="788"/>
                  <a:pt x="1260" y="689"/>
                  <a:pt x="1182" y="611"/>
                </a:cubicBezTo>
                <a:lnTo>
                  <a:pt x="865" y="294"/>
                </a:lnTo>
                <a:cubicBezTo>
                  <a:pt x="858" y="288"/>
                  <a:pt x="821" y="253"/>
                  <a:pt x="766" y="253"/>
                </a:cubicBezTo>
                <a:cubicBezTo>
                  <a:pt x="740" y="253"/>
                  <a:pt x="702" y="261"/>
                  <a:pt x="665" y="298"/>
                </a:cubicBezTo>
                <a:lnTo>
                  <a:pt x="318" y="645"/>
                </a:lnTo>
                <a:cubicBezTo>
                  <a:pt x="277" y="685"/>
                  <a:pt x="263" y="737"/>
                  <a:pt x="278" y="787"/>
                </a:cubicBezTo>
                <a:cubicBezTo>
                  <a:pt x="288" y="820"/>
                  <a:pt x="308" y="842"/>
                  <a:pt x="314" y="848"/>
                </a:cubicBezTo>
                <a:lnTo>
                  <a:pt x="630" y="1163"/>
                </a:lnTo>
                <a:cubicBezTo>
                  <a:pt x="712" y="1246"/>
                  <a:pt x="817" y="1291"/>
                  <a:pt x="926" y="1291"/>
                </a:cubicBezTo>
                <a:lnTo>
                  <a:pt x="926" y="1291"/>
                </a:lnTo>
                <a:cubicBezTo>
                  <a:pt x="957" y="1291"/>
                  <a:pt x="987" y="1287"/>
                  <a:pt x="1016" y="1280"/>
                </a:cubicBezTo>
                <a:cubicBezTo>
                  <a:pt x="1017" y="1281"/>
                  <a:pt x="1017" y="1281"/>
                  <a:pt x="1018" y="1282"/>
                </a:cubicBezTo>
                <a:lnTo>
                  <a:pt x="1907" y="2171"/>
                </a:lnTo>
                <a:lnTo>
                  <a:pt x="1485" y="2594"/>
                </a:lnTo>
                <a:cubicBezTo>
                  <a:pt x="1466" y="2613"/>
                  <a:pt x="1449" y="2634"/>
                  <a:pt x="1435" y="2656"/>
                </a:cubicBezTo>
                <a:cubicBezTo>
                  <a:pt x="1311" y="2601"/>
                  <a:pt x="1176" y="2572"/>
                  <a:pt x="1037" y="2572"/>
                </a:cubicBezTo>
                <a:cubicBezTo>
                  <a:pt x="775" y="2572"/>
                  <a:pt x="529" y="2674"/>
                  <a:pt x="344" y="2859"/>
                </a:cubicBezTo>
                <a:cubicBezTo>
                  <a:pt x="96" y="3106"/>
                  <a:pt x="0" y="3471"/>
                  <a:pt x="92" y="3809"/>
                </a:cubicBezTo>
                <a:cubicBezTo>
                  <a:pt x="103" y="3852"/>
                  <a:pt x="143" y="3882"/>
                  <a:pt x="186" y="3882"/>
                </a:cubicBezTo>
                <a:lnTo>
                  <a:pt x="186" y="3882"/>
                </a:lnTo>
                <a:cubicBezTo>
                  <a:pt x="204" y="3882"/>
                  <a:pt x="232" y="3877"/>
                  <a:pt x="258" y="3851"/>
                </a:cubicBezTo>
                <a:cubicBezTo>
                  <a:pt x="261" y="3847"/>
                  <a:pt x="611" y="3500"/>
                  <a:pt x="727" y="3384"/>
                </a:cubicBezTo>
                <a:cubicBezTo>
                  <a:pt x="740" y="3372"/>
                  <a:pt x="762" y="3370"/>
                  <a:pt x="774" y="3370"/>
                </a:cubicBezTo>
                <a:cubicBezTo>
                  <a:pt x="783" y="3370"/>
                  <a:pt x="789" y="3371"/>
                  <a:pt x="789" y="3371"/>
                </a:cubicBezTo>
                <a:lnTo>
                  <a:pt x="789" y="3371"/>
                </a:lnTo>
                <a:lnTo>
                  <a:pt x="796" y="3372"/>
                </a:lnTo>
                <a:cubicBezTo>
                  <a:pt x="940" y="3385"/>
                  <a:pt x="1113" y="3411"/>
                  <a:pt x="1157" y="3431"/>
                </a:cubicBezTo>
                <a:cubicBezTo>
                  <a:pt x="1178" y="3475"/>
                  <a:pt x="1205" y="3652"/>
                  <a:pt x="1218" y="3798"/>
                </a:cubicBezTo>
                <a:lnTo>
                  <a:pt x="1219" y="3805"/>
                </a:lnTo>
                <a:cubicBezTo>
                  <a:pt x="1219" y="3805"/>
                  <a:pt x="1223" y="3842"/>
                  <a:pt x="1192" y="3873"/>
                </a:cubicBezTo>
                <a:cubicBezTo>
                  <a:pt x="1072" y="3993"/>
                  <a:pt x="741" y="4327"/>
                  <a:pt x="738" y="4330"/>
                </a:cubicBezTo>
                <a:cubicBezTo>
                  <a:pt x="710" y="4358"/>
                  <a:pt x="699" y="4393"/>
                  <a:pt x="707" y="4427"/>
                </a:cubicBezTo>
                <a:cubicBezTo>
                  <a:pt x="718" y="4467"/>
                  <a:pt x="752" y="4489"/>
                  <a:pt x="780" y="4497"/>
                </a:cubicBezTo>
                <a:cubicBezTo>
                  <a:pt x="864" y="4519"/>
                  <a:pt x="950" y="4531"/>
                  <a:pt x="1037" y="4531"/>
                </a:cubicBezTo>
                <a:cubicBezTo>
                  <a:pt x="1298" y="4531"/>
                  <a:pt x="1544" y="4429"/>
                  <a:pt x="1729" y="4244"/>
                </a:cubicBezTo>
                <a:cubicBezTo>
                  <a:pt x="1914" y="4059"/>
                  <a:pt x="2016" y="3813"/>
                  <a:pt x="2016" y="3551"/>
                </a:cubicBezTo>
                <a:cubicBezTo>
                  <a:pt x="2016" y="3412"/>
                  <a:pt x="1987" y="3277"/>
                  <a:pt x="1932" y="3153"/>
                </a:cubicBezTo>
                <a:cubicBezTo>
                  <a:pt x="1954" y="3139"/>
                  <a:pt x="1975" y="3122"/>
                  <a:pt x="1994" y="3103"/>
                </a:cubicBezTo>
                <a:lnTo>
                  <a:pt x="2417" y="2681"/>
                </a:lnTo>
                <a:lnTo>
                  <a:pt x="2535" y="2799"/>
                </a:lnTo>
                <a:lnTo>
                  <a:pt x="2469" y="2866"/>
                </a:lnTo>
                <a:cubicBezTo>
                  <a:pt x="2431" y="2904"/>
                  <a:pt x="2410" y="2954"/>
                  <a:pt x="2410" y="3007"/>
                </a:cubicBezTo>
                <a:cubicBezTo>
                  <a:pt x="2410" y="3061"/>
                  <a:pt x="2431" y="3111"/>
                  <a:pt x="2469" y="3149"/>
                </a:cubicBezTo>
                <a:lnTo>
                  <a:pt x="2721" y="3401"/>
                </a:lnTo>
                <a:cubicBezTo>
                  <a:pt x="2712" y="3427"/>
                  <a:pt x="2707" y="3455"/>
                  <a:pt x="2707" y="3484"/>
                </a:cubicBezTo>
                <a:cubicBezTo>
                  <a:pt x="2707" y="3552"/>
                  <a:pt x="2734" y="3615"/>
                  <a:pt x="2781" y="3663"/>
                </a:cubicBezTo>
                <a:lnTo>
                  <a:pt x="3834" y="4715"/>
                </a:lnTo>
                <a:cubicBezTo>
                  <a:pt x="3881" y="4763"/>
                  <a:pt x="3945" y="4789"/>
                  <a:pt x="4013" y="4789"/>
                </a:cubicBezTo>
                <a:cubicBezTo>
                  <a:pt x="4081" y="4789"/>
                  <a:pt x="4144" y="4763"/>
                  <a:pt x="4192" y="4715"/>
                </a:cubicBezTo>
                <a:lnTo>
                  <a:pt x="4734" y="4173"/>
                </a:lnTo>
                <a:cubicBezTo>
                  <a:pt x="4782" y="4126"/>
                  <a:pt x="4808" y="4062"/>
                  <a:pt x="4808" y="3994"/>
                </a:cubicBezTo>
                <a:cubicBezTo>
                  <a:pt x="4808" y="3926"/>
                  <a:pt x="4782" y="3863"/>
                  <a:pt x="4734" y="38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5" name="îṧľîdé"/>
          <p:cNvSpPr/>
          <p:nvPr/>
        </p:nvSpPr>
        <p:spPr>
          <a:xfrm>
            <a:off x="3930510" y="1332402"/>
            <a:ext cx="4034934" cy="1114584"/>
          </a:xfrm>
          <a:prstGeom prst="leftRightRibbon">
            <a:avLst>
              <a:gd name="adj1" fmla="val 50000"/>
              <a:gd name="adj2" fmla="val 50000"/>
              <a:gd name="adj3" fmla="val 3333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6" name="内容占位符 2"/>
          <p:cNvSpPr txBox="1"/>
          <p:nvPr/>
        </p:nvSpPr>
        <p:spPr>
          <a:xfrm>
            <a:off x="881824" y="2221826"/>
            <a:ext cx="4089421" cy="30842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  <a:defRPr/>
            </a:pPr>
            <a:r>
              <a:rPr lang="zh-CN" altLang="en-US" sz="2500" dirty="0">
                <a:solidFill>
                  <a:srgbClr val="FF0000"/>
                </a:solidFill>
              </a:rPr>
              <a:t>采用了上半部和下半部机制：</a:t>
            </a:r>
          </a:p>
          <a:p>
            <a:pPr marL="342900" lvl="1" indent="-342900">
              <a:lnSpc>
                <a:spcPct val="132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上半部：中断处理程序。</a:t>
            </a:r>
          </a:p>
          <a:p>
            <a:pPr marL="800100" lvl="2" indent="-342900">
              <a:lnSpc>
                <a:spcPct val="132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简单快速，执行时禁止一些或全部中断。</a:t>
            </a:r>
          </a:p>
          <a:p>
            <a:pPr marL="342900" lvl="1" indent="-342900">
              <a:lnSpc>
                <a:spcPct val="132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下半部：一些虽然与中断有关但是可以延后执行的任务。</a:t>
            </a:r>
          </a:p>
          <a:p>
            <a:pPr marL="800100" lvl="2" indent="-342900">
              <a:lnSpc>
                <a:spcPct val="132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稍后执行，执行时可以响应所有的中断。</a:t>
            </a:r>
          </a:p>
        </p:txBody>
      </p:sp>
      <p:sp>
        <p:nvSpPr>
          <p:cNvPr id="7" name="内容占位符 2"/>
          <p:cNvSpPr txBox="1"/>
          <p:nvPr/>
        </p:nvSpPr>
        <p:spPr>
          <a:xfrm>
            <a:off x="8117039" y="2874438"/>
            <a:ext cx="3216369" cy="26348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2000"/>
              </a:lnSpc>
              <a:spcBef>
                <a:spcPts val="580"/>
              </a:spcBef>
              <a:buNone/>
              <a:defRPr/>
            </a:pPr>
            <a:r>
              <a:rPr lang="zh-CN" altLang="en-US" sz="2500" dirty="0">
                <a:solidFill>
                  <a:srgbClr val="FF0000"/>
                </a:solidFill>
              </a:rPr>
              <a:t>中断处理程序的设计：</a:t>
            </a:r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注册中断</a:t>
            </a:r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处理中断</a:t>
            </a:r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注销中断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505676"/>
            <a:ext cx="4781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7.1 I/O</a:t>
            </a:r>
            <a:r>
              <a:rPr lang="zh-CN" altLang="en-US" sz="2400" dirty="0">
                <a:latin typeface="+mj-ea"/>
              </a:rPr>
              <a:t>系统的功能、模型和接口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143851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7.2 I/O</a:t>
            </a:r>
            <a:r>
              <a:rPr lang="zh-CN" altLang="en-US" sz="2400" dirty="0">
                <a:latin typeface="+mj-ea"/>
              </a:rPr>
              <a:t>设备和设备控制器</a:t>
            </a:r>
          </a:p>
        </p:txBody>
      </p:sp>
      <p:sp>
        <p:nvSpPr>
          <p:cNvPr id="24" name="矩形 23"/>
          <p:cNvSpPr/>
          <p:nvPr/>
        </p:nvSpPr>
        <p:spPr>
          <a:xfrm>
            <a:off x="1696468" y="2762976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7.3 </a:t>
            </a:r>
            <a:r>
              <a:rPr lang="zh-CN" altLang="en-US" sz="2400" dirty="0">
                <a:latin typeface="+mj-ea"/>
              </a:rPr>
              <a:t>中断和中断处理程序</a:t>
            </a:r>
          </a:p>
        </p:txBody>
      </p:sp>
      <p:sp>
        <p:nvSpPr>
          <p:cNvPr id="25" name="矩形 24"/>
          <p:cNvSpPr/>
          <p:nvPr/>
        </p:nvSpPr>
        <p:spPr>
          <a:xfrm>
            <a:off x="1696468" y="3382101"/>
            <a:ext cx="3905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7.4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设备驱动程序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001226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7.5 </a:t>
            </a:r>
            <a:r>
              <a:rPr lang="zh-CN" altLang="en-US" sz="2400" dirty="0">
                <a:latin typeface="+mj-ea"/>
              </a:rPr>
              <a:t>与设备无关的</a:t>
            </a:r>
            <a:r>
              <a:rPr lang="en-US" altLang="zh-CN" sz="2400" dirty="0">
                <a:latin typeface="+mj-ea"/>
              </a:rPr>
              <a:t>I/O</a:t>
            </a:r>
            <a:r>
              <a:rPr lang="zh-CN" altLang="en-US" sz="2400" dirty="0">
                <a:latin typeface="+mj-ea"/>
              </a:rPr>
              <a:t>软件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620351"/>
            <a:ext cx="3682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7.6 </a:t>
            </a:r>
            <a:r>
              <a:rPr lang="zh-CN" altLang="en-US" sz="2400" dirty="0">
                <a:latin typeface="+mj-ea"/>
              </a:rPr>
              <a:t>用户层的</a:t>
            </a:r>
            <a:r>
              <a:rPr lang="en-US" altLang="zh-CN" sz="2400" dirty="0">
                <a:latin typeface="+mj-ea"/>
              </a:rPr>
              <a:t>I/O</a:t>
            </a:r>
            <a:r>
              <a:rPr lang="zh-CN" altLang="en-US" sz="2400" dirty="0">
                <a:latin typeface="+mj-ea"/>
              </a:rPr>
              <a:t>软件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239476"/>
            <a:ext cx="4021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7.7 </a:t>
            </a:r>
            <a:r>
              <a:rPr lang="zh-CN" altLang="en-US" sz="2400" dirty="0">
                <a:latin typeface="+mj-ea"/>
              </a:rPr>
              <a:t>缓冲区管理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3909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7</a:t>
            </a:r>
            <a:r>
              <a:rPr lang="zh-CN" altLang="en-US" sz="3600" dirty="0">
                <a:solidFill>
                  <a:srgbClr val="000000"/>
                </a:solidFill>
              </a:rPr>
              <a:t>章 输入</a:t>
            </a:r>
            <a:r>
              <a:rPr lang="en-US" altLang="zh-CN" sz="3600" dirty="0">
                <a:solidFill>
                  <a:srgbClr val="000000"/>
                </a:solidFill>
              </a:rPr>
              <a:t>/</a:t>
            </a:r>
            <a:r>
              <a:rPr lang="zh-CN" altLang="en-US" sz="3600" dirty="0">
                <a:solidFill>
                  <a:srgbClr val="000000"/>
                </a:solidFill>
              </a:rPr>
              <a:t>输出系统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46866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05380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709275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32774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9538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59154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19225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7.4.1 </a:t>
            </a:r>
            <a:r>
              <a:rPr lang="zh-CN" altLang="en-US" sz="2800" b="1" dirty="0">
                <a:solidFill>
                  <a:schemeClr val="bg1"/>
                </a:solidFill>
              </a:rPr>
              <a:t>设备驱动程序概述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365160" y="1037062"/>
            <a:ext cx="10312879" cy="63554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3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设备驱动程序的功能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lvl="1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+mn-ea"/>
              </a:rPr>
              <a:t>接收上层软件发来的抽象</a:t>
            </a:r>
            <a:r>
              <a:rPr lang="en-US" altLang="zh-CN" sz="2200" dirty="0">
                <a:latin typeface="+mn-ea"/>
              </a:rPr>
              <a:t>I/O</a:t>
            </a:r>
            <a:r>
              <a:rPr lang="zh-CN" altLang="en-US" sz="2200" dirty="0">
                <a:latin typeface="+mn-ea"/>
              </a:rPr>
              <a:t>请求，再把它们转换为具体要求后，发送给设备控制器，启动设备去执行</a:t>
            </a:r>
            <a:endParaRPr lang="en-US" altLang="zh-CN" sz="2200" dirty="0">
              <a:latin typeface="+mn-ea"/>
            </a:endParaRPr>
          </a:p>
          <a:p>
            <a:pPr marL="0" indent="0">
              <a:lnSpc>
                <a:spcPct val="123000"/>
              </a:lnSpc>
              <a:spcBef>
                <a:spcPts val="600"/>
              </a:spcBef>
              <a:buNone/>
            </a:pPr>
            <a:r>
              <a:rPr lang="zh-CN" altLang="en-US" sz="2400" dirty="0">
                <a:latin typeface="+mn-ea"/>
              </a:rPr>
              <a:t>设备驱动程序的特点</a:t>
            </a:r>
            <a:endParaRPr lang="en-US" altLang="zh-CN" sz="2400" dirty="0">
              <a:latin typeface="+mn-ea"/>
            </a:endParaRPr>
          </a:p>
          <a:p>
            <a:pPr lvl="1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+mn-ea"/>
              </a:rPr>
              <a:t>实现与设备无关的软件和设备控制器直接通信和转换的程序</a:t>
            </a:r>
            <a:endParaRPr lang="en-US" altLang="zh-CN" sz="2200" dirty="0">
              <a:latin typeface="+mn-ea"/>
            </a:endParaRPr>
          </a:p>
          <a:p>
            <a:pPr lvl="1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0000FF"/>
                </a:solidFill>
                <a:latin typeface="+mn-ea"/>
              </a:rPr>
              <a:t>与设备控制器以及</a:t>
            </a:r>
            <a:r>
              <a:rPr lang="en-US" altLang="zh-CN" sz="2200" dirty="0">
                <a:solidFill>
                  <a:srgbClr val="0000FF"/>
                </a:solidFill>
                <a:latin typeface="+mn-ea"/>
              </a:rPr>
              <a:t>I/O</a:t>
            </a:r>
            <a:r>
              <a:rPr lang="zh-CN" altLang="en-US" sz="2200" dirty="0">
                <a:solidFill>
                  <a:srgbClr val="0000FF"/>
                </a:solidFill>
                <a:latin typeface="+mn-ea"/>
              </a:rPr>
              <a:t>设备特性紧密相关</a:t>
            </a:r>
            <a:endParaRPr lang="en-US" altLang="zh-CN" sz="2200" dirty="0">
              <a:latin typeface="+mn-ea"/>
            </a:endParaRPr>
          </a:p>
          <a:p>
            <a:pPr lvl="1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+mn-ea"/>
              </a:rPr>
              <a:t>与</a:t>
            </a:r>
            <a:r>
              <a:rPr lang="en-US" altLang="zh-CN" sz="2200" dirty="0">
                <a:latin typeface="+mn-ea"/>
              </a:rPr>
              <a:t>I/O</a:t>
            </a:r>
            <a:r>
              <a:rPr lang="zh-CN" altLang="en-US" sz="2200" dirty="0">
                <a:latin typeface="+mn-ea"/>
              </a:rPr>
              <a:t>设备所采用的</a:t>
            </a:r>
            <a:r>
              <a:rPr lang="en-US" altLang="zh-CN" sz="2200" dirty="0">
                <a:latin typeface="+mn-ea"/>
              </a:rPr>
              <a:t>I/O</a:t>
            </a:r>
            <a:r>
              <a:rPr lang="zh-CN" altLang="en-US" sz="2200" dirty="0">
                <a:latin typeface="+mn-ea"/>
              </a:rPr>
              <a:t>控制方式紧密相关</a:t>
            </a:r>
            <a:endParaRPr lang="en-US" altLang="zh-CN" sz="2200" dirty="0">
              <a:latin typeface="+mn-ea"/>
            </a:endParaRPr>
          </a:p>
          <a:p>
            <a:pPr marL="0" indent="0">
              <a:lnSpc>
                <a:spcPct val="123000"/>
              </a:lnSpc>
              <a:spcBef>
                <a:spcPts val="600"/>
              </a:spcBef>
              <a:buNone/>
            </a:pPr>
            <a:r>
              <a:rPr lang="zh-CN" altLang="en-US" sz="2400" dirty="0">
                <a:latin typeface="+mn-ea"/>
              </a:rPr>
              <a:t>设备处理方式</a:t>
            </a:r>
            <a:endParaRPr lang="en-US" altLang="zh-CN" sz="2400" dirty="0">
              <a:latin typeface="+mn-ea"/>
            </a:endParaRPr>
          </a:p>
          <a:p>
            <a:pPr lvl="1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zh-CN" sz="2200" dirty="0">
                <a:latin typeface="+mn-ea"/>
              </a:rPr>
              <a:t>为每类设备设置一个进程，专门用于执行这类设备的</a:t>
            </a:r>
            <a:r>
              <a:rPr lang="en-US" altLang="zh-CN" sz="2200" dirty="0">
                <a:latin typeface="+mn-ea"/>
              </a:rPr>
              <a:t>I/O</a:t>
            </a:r>
            <a:r>
              <a:rPr lang="zh-CN" altLang="zh-CN" sz="2200" dirty="0">
                <a:latin typeface="+mn-ea"/>
              </a:rPr>
              <a:t>操作</a:t>
            </a:r>
            <a:endParaRPr lang="en-US" altLang="zh-CN" sz="2200" dirty="0">
              <a:latin typeface="+mn-ea"/>
            </a:endParaRPr>
          </a:p>
          <a:p>
            <a:pPr lvl="1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zh-CN" sz="2200" dirty="0">
                <a:latin typeface="+mn-ea"/>
              </a:rPr>
              <a:t>在整个系统中设置一个</a:t>
            </a:r>
            <a:r>
              <a:rPr lang="en-US" altLang="zh-CN" sz="2200" dirty="0">
                <a:latin typeface="+mn-ea"/>
              </a:rPr>
              <a:t>I/O</a:t>
            </a:r>
            <a:r>
              <a:rPr lang="zh-CN" altLang="zh-CN" sz="2200" dirty="0">
                <a:latin typeface="+mn-ea"/>
              </a:rPr>
              <a:t>进程，专门用于执行系统中各类设备的</a:t>
            </a:r>
            <a:r>
              <a:rPr lang="en-US" altLang="zh-CN" sz="2200" dirty="0">
                <a:latin typeface="+mn-ea"/>
              </a:rPr>
              <a:t>I/O</a:t>
            </a:r>
            <a:r>
              <a:rPr lang="zh-CN" altLang="zh-CN" sz="2200" dirty="0">
                <a:latin typeface="+mn-ea"/>
              </a:rPr>
              <a:t>操作</a:t>
            </a:r>
            <a:endParaRPr lang="en-US" altLang="zh-CN" sz="2200" dirty="0">
              <a:latin typeface="+mn-ea"/>
            </a:endParaRPr>
          </a:p>
          <a:p>
            <a:pPr lvl="1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zh-CN" sz="2200" dirty="0">
                <a:latin typeface="+mn-ea"/>
              </a:rPr>
              <a:t>不设置专门的设备处理进程，而只为各类设备设置相应的设备驱动程序</a:t>
            </a:r>
            <a:endParaRPr lang="en-US" altLang="zh-CN" sz="2200" dirty="0">
              <a:latin typeface="+mn-ea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6954702" y="3490952"/>
            <a:ext cx="4980915" cy="1109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+mn-ea"/>
              </a:rPr>
              <a:t>基本部分固化在</a:t>
            </a:r>
            <a:r>
              <a:rPr lang="en-US" altLang="zh-CN" sz="2200" dirty="0">
                <a:latin typeface="+mn-ea"/>
              </a:rPr>
              <a:t>ROM</a:t>
            </a:r>
            <a:r>
              <a:rPr lang="zh-CN" altLang="en-US" sz="2200" dirty="0">
                <a:latin typeface="+mn-ea"/>
              </a:rPr>
              <a:t>中</a:t>
            </a:r>
            <a:endParaRPr lang="en-US" altLang="zh-CN" sz="2200" dirty="0">
              <a:latin typeface="+mn-ea"/>
            </a:endParaRPr>
          </a:p>
          <a:p>
            <a:pPr lvl="1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+mn-ea"/>
              </a:rPr>
              <a:t>允许可重入</a:t>
            </a:r>
            <a:endParaRPr lang="en-US" altLang="zh-CN" sz="2200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925" y="108857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925" y="4519949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305" y="254073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7.4.2 </a:t>
            </a:r>
            <a:r>
              <a:rPr lang="zh-CN" altLang="en-US" sz="2800" b="1" dirty="0">
                <a:solidFill>
                  <a:schemeClr val="bg1"/>
                </a:solidFill>
              </a:rPr>
              <a:t>设备驱动程序的处理过程</a:t>
            </a:r>
          </a:p>
        </p:txBody>
      </p:sp>
      <p:grpSp>
        <p:nvGrpSpPr>
          <p:cNvPr id="3" name="20420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4488" y="1747927"/>
            <a:ext cx="10970324" cy="4388621"/>
            <a:chOff x="604488" y="1747927"/>
            <a:chExt cx="10970324" cy="4388621"/>
          </a:xfrm>
        </p:grpSpPr>
        <p:sp>
          <p:nvSpPr>
            <p:cNvPr id="4" name="iśḷíḑe"/>
            <p:cNvSpPr/>
            <p:nvPr/>
          </p:nvSpPr>
          <p:spPr>
            <a:xfrm>
              <a:off x="3262313" y="4730620"/>
              <a:ext cx="723900" cy="723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1218565">
                <a:defRPr/>
              </a:pPr>
              <a:r>
                <a:rPr lang="en-US" altLang="zh-CN" sz="2300" b="1" kern="0" dirty="0">
                  <a:solidFill>
                    <a:prstClr val="white"/>
                  </a:solidFill>
                </a:rPr>
                <a:t>01</a:t>
              </a:r>
              <a:endParaRPr lang="zh-CN" altLang="en-US" sz="2300" b="1" kern="0" dirty="0">
                <a:solidFill>
                  <a:prstClr val="white"/>
                </a:solidFill>
              </a:endParaRPr>
            </a:p>
          </p:txBody>
        </p:sp>
        <p:sp>
          <p:nvSpPr>
            <p:cNvPr id="5" name="ïś1ïḑè"/>
            <p:cNvSpPr/>
            <p:nvPr/>
          </p:nvSpPr>
          <p:spPr>
            <a:xfrm>
              <a:off x="4243388" y="3225670"/>
              <a:ext cx="723900" cy="723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1218565">
                <a:defRPr/>
              </a:pPr>
              <a:r>
                <a:rPr lang="en-US" altLang="zh-CN" sz="2300" b="1" kern="0" dirty="0">
                  <a:solidFill>
                    <a:prstClr val="white"/>
                  </a:solidFill>
                </a:rPr>
                <a:t>02</a:t>
              </a:r>
              <a:endParaRPr lang="zh-CN" altLang="en-US" sz="2300" b="1" kern="0" dirty="0">
                <a:solidFill>
                  <a:prstClr val="white"/>
                </a:solidFill>
              </a:endParaRPr>
            </a:p>
          </p:txBody>
        </p:sp>
        <p:cxnSp>
          <p:nvCxnSpPr>
            <p:cNvPr id="6" name="直接箭头连接符 5"/>
            <p:cNvCxnSpPr>
              <a:endCxn id="4" idx="6"/>
            </p:cNvCxnSpPr>
            <p:nvPr/>
          </p:nvCxnSpPr>
          <p:spPr>
            <a:xfrm flipH="1" flipV="1">
              <a:off x="3986213" y="5092570"/>
              <a:ext cx="1528762" cy="462953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>
              <a:stCxn id="8" idx="1"/>
              <a:endCxn id="5" idx="5"/>
            </p:cNvCxnSpPr>
            <p:nvPr/>
          </p:nvCxnSpPr>
          <p:spPr>
            <a:xfrm flipH="1" flipV="1">
              <a:off x="4861275" y="3843557"/>
              <a:ext cx="823878" cy="1301119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ïṥlîďe"/>
            <p:cNvSpPr/>
            <p:nvPr/>
          </p:nvSpPr>
          <p:spPr>
            <a:xfrm>
              <a:off x="5514975" y="4974498"/>
              <a:ext cx="1162050" cy="1162050"/>
            </a:xfrm>
            <a:prstGeom prst="donut">
              <a:avLst/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1DAD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400"/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ïṧľîdê"/>
            <p:cNvSpPr/>
            <p:nvPr/>
          </p:nvSpPr>
          <p:spPr>
            <a:xfrm>
              <a:off x="5734050" y="2361349"/>
              <a:ext cx="723900" cy="723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1218565"/>
              <a:r>
                <a:rPr lang="en-US" altLang="zh-CN" sz="2300" b="1" kern="0" dirty="0">
                  <a:solidFill>
                    <a:prstClr val="white"/>
                  </a:solidFill>
                </a:rPr>
                <a:t>03</a:t>
              </a:r>
              <a:endParaRPr lang="zh-CN" altLang="en-US" sz="2300" b="1" kern="0" dirty="0">
                <a:solidFill>
                  <a:prstClr val="white"/>
                </a:solidFill>
              </a:endParaRPr>
            </a:p>
          </p:txBody>
        </p:sp>
        <p:cxnSp>
          <p:nvCxnSpPr>
            <p:cNvPr id="10" name="直接箭头连接符 9"/>
            <p:cNvCxnSpPr>
              <a:stCxn id="8" idx="0"/>
              <a:endCxn id="9" idx="4"/>
            </p:cNvCxnSpPr>
            <p:nvPr/>
          </p:nvCxnSpPr>
          <p:spPr>
            <a:xfrm flipV="1">
              <a:off x="6096000" y="3085249"/>
              <a:ext cx="0" cy="1889249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ï$1ïdé"/>
            <p:cNvSpPr/>
            <p:nvPr/>
          </p:nvSpPr>
          <p:spPr>
            <a:xfrm>
              <a:off x="7224712" y="3225670"/>
              <a:ext cx="723900" cy="723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1218565">
                <a:defRPr/>
              </a:pPr>
              <a:r>
                <a:rPr lang="en-US" altLang="zh-CN" sz="2300" b="1" kern="0" dirty="0">
                  <a:solidFill>
                    <a:prstClr val="white"/>
                  </a:solidFill>
                </a:rPr>
                <a:t>04</a:t>
              </a:r>
              <a:endParaRPr lang="zh-CN" altLang="en-US" sz="2300" b="1" kern="0" dirty="0">
                <a:solidFill>
                  <a:prstClr val="white"/>
                </a:solidFill>
              </a:endParaRPr>
            </a:p>
          </p:txBody>
        </p:sp>
        <p:sp>
          <p:nvSpPr>
            <p:cNvPr id="12" name="îṥ1ïḍé"/>
            <p:cNvSpPr/>
            <p:nvPr/>
          </p:nvSpPr>
          <p:spPr>
            <a:xfrm>
              <a:off x="8205787" y="4730620"/>
              <a:ext cx="723900" cy="723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1218565"/>
              <a:r>
                <a:rPr lang="en-US" altLang="zh-CN" sz="2300" b="1" kern="0" dirty="0">
                  <a:solidFill>
                    <a:prstClr val="white"/>
                  </a:solidFill>
                </a:rPr>
                <a:t>05</a:t>
              </a:r>
              <a:endParaRPr lang="zh-CN" altLang="en-US" sz="2300" b="1" kern="0" dirty="0">
                <a:solidFill>
                  <a:prstClr val="white"/>
                </a:solidFill>
              </a:endParaRPr>
            </a:p>
          </p:txBody>
        </p:sp>
        <p:cxnSp>
          <p:nvCxnSpPr>
            <p:cNvPr id="13" name="直接箭头连接符 12"/>
            <p:cNvCxnSpPr>
              <a:stCxn id="8" idx="7"/>
              <a:endCxn id="11" idx="3"/>
            </p:cNvCxnSpPr>
            <p:nvPr/>
          </p:nvCxnSpPr>
          <p:spPr>
            <a:xfrm flipV="1">
              <a:off x="6506847" y="3843557"/>
              <a:ext cx="823878" cy="1301119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endCxn id="12" idx="2"/>
            </p:cNvCxnSpPr>
            <p:nvPr/>
          </p:nvCxnSpPr>
          <p:spPr>
            <a:xfrm flipV="1">
              <a:off x="6677025" y="5092570"/>
              <a:ext cx="1528762" cy="462953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ïṧ1îḋê"/>
            <p:cNvSpPr txBox="1"/>
            <p:nvPr/>
          </p:nvSpPr>
          <p:spPr bwMode="auto">
            <a:xfrm>
              <a:off x="604488" y="4686580"/>
              <a:ext cx="2506663" cy="811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algn="r"/>
              <a:r>
                <a:rPr lang="zh-CN" altLang="en-US" sz="2400" dirty="0"/>
                <a:t>将抽象要求转换为具体要求</a:t>
              </a:r>
            </a:p>
          </p:txBody>
        </p:sp>
        <p:sp>
          <p:nvSpPr>
            <p:cNvPr id="18" name="ïṥlïḍè"/>
            <p:cNvSpPr txBox="1"/>
            <p:nvPr/>
          </p:nvSpPr>
          <p:spPr bwMode="auto">
            <a:xfrm>
              <a:off x="1065333" y="3085249"/>
              <a:ext cx="3114490" cy="514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algn="r"/>
              <a:r>
                <a:rPr lang="zh-CN" altLang="en-US" sz="2400" dirty="0"/>
                <a:t>对服务请求进行校验</a:t>
              </a:r>
            </a:p>
          </p:txBody>
        </p:sp>
        <p:sp>
          <p:nvSpPr>
            <p:cNvPr id="26" name="íš1îḑê"/>
            <p:cNvSpPr txBox="1"/>
            <p:nvPr/>
          </p:nvSpPr>
          <p:spPr bwMode="auto">
            <a:xfrm>
              <a:off x="4712967" y="1747927"/>
              <a:ext cx="2617758" cy="46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algn="ctr"/>
              <a:r>
                <a:rPr lang="zh-CN" altLang="en-US" sz="2400" dirty="0"/>
                <a:t>检查设备的状态</a:t>
              </a:r>
            </a:p>
          </p:txBody>
        </p:sp>
        <p:sp>
          <p:nvSpPr>
            <p:cNvPr id="22" name="ïṡḻiḋê"/>
            <p:cNvSpPr txBox="1"/>
            <p:nvPr/>
          </p:nvSpPr>
          <p:spPr bwMode="auto">
            <a:xfrm>
              <a:off x="8012178" y="3109232"/>
              <a:ext cx="24939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r>
                <a:rPr lang="zh-CN" altLang="en-US" sz="2400" dirty="0"/>
                <a:t>传送必要的参数</a:t>
              </a:r>
            </a:p>
          </p:txBody>
        </p:sp>
        <p:sp>
          <p:nvSpPr>
            <p:cNvPr id="24" name="ísļiḓè"/>
            <p:cNvSpPr txBox="1"/>
            <p:nvPr/>
          </p:nvSpPr>
          <p:spPr bwMode="auto">
            <a:xfrm>
              <a:off x="9080849" y="4730620"/>
              <a:ext cx="24939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r>
                <a:rPr lang="zh-CN" altLang="en-US" sz="2400" dirty="0"/>
                <a:t>启动</a:t>
              </a:r>
              <a:r>
                <a:rPr lang="en-US" altLang="zh-CN" sz="2400" dirty="0">
                  <a:solidFill>
                    <a:srgbClr val="0000FF"/>
                  </a:solidFill>
                </a:rPr>
                <a:t>I/O</a:t>
              </a:r>
              <a:r>
                <a:rPr lang="zh-CN" altLang="en-US" sz="2400" dirty="0">
                  <a:solidFill>
                    <a:srgbClr val="0000FF"/>
                  </a:solidFill>
                </a:rPr>
                <a:t>设备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7.4.3 </a:t>
            </a:r>
            <a:r>
              <a:rPr lang="zh-CN" altLang="en-US" sz="2800" b="1" dirty="0">
                <a:solidFill>
                  <a:schemeClr val="bg1"/>
                </a:solidFill>
              </a:rPr>
              <a:t>设备驱动程序的框架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475122" y="1620491"/>
            <a:ext cx="4243097" cy="30030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设备驱动程序与外界的接口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设备驱动程序</a:t>
            </a:r>
            <a:r>
              <a:rPr lang="zh-CN" altLang="en-US" sz="2400" dirty="0">
                <a:solidFill>
                  <a:srgbClr val="0000FF"/>
                </a:solidFill>
              </a:rPr>
              <a:t>与操作系统内核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的接口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设备驱动程序</a:t>
            </a:r>
            <a:r>
              <a:rPr lang="zh-CN" altLang="en-US" sz="2400" dirty="0">
                <a:solidFill>
                  <a:srgbClr val="0000FF"/>
                </a:solidFill>
              </a:rPr>
              <a:t>与系统引导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的接口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设备驱动程序</a:t>
            </a:r>
            <a:r>
              <a:rPr lang="zh-CN" altLang="en-US" sz="2400" dirty="0">
                <a:solidFill>
                  <a:srgbClr val="0000FF"/>
                </a:solidFill>
              </a:rPr>
              <a:t>与设备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的接口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89878" y="1775039"/>
            <a:ext cx="712277" cy="418475"/>
            <a:chOff x="673100" y="2982961"/>
            <a:chExt cx="1597850" cy="938764"/>
          </a:xfrm>
        </p:grpSpPr>
        <p:sp>
          <p:nvSpPr>
            <p:cNvPr id="5" name="ïsḷîde"/>
            <p:cNvSpPr/>
            <p:nvPr/>
          </p:nvSpPr>
          <p:spPr bwMode="auto">
            <a:xfrm>
              <a:off x="673100" y="2982961"/>
              <a:ext cx="1597850" cy="938764"/>
            </a:xfrm>
            <a:prstGeom prst="hexagon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algn="ctr"/>
              <a:endParaRPr lang="en-US" altLang="zh-CN" sz="3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" name="iṥḻíḓê"/>
            <p:cNvSpPr/>
            <p:nvPr/>
          </p:nvSpPr>
          <p:spPr bwMode="auto">
            <a:xfrm>
              <a:off x="1212384" y="3153135"/>
              <a:ext cx="567411" cy="566350"/>
            </a:xfrm>
            <a:custGeom>
              <a:avLst/>
              <a:gdLst>
                <a:gd name="connsiteX0" fmla="*/ 290910 w 605702"/>
                <a:gd name="connsiteY0" fmla="*/ 156336 h 604568"/>
                <a:gd name="connsiteX1" fmla="*/ 335849 w 605702"/>
                <a:gd name="connsiteY1" fmla="*/ 164992 h 604568"/>
                <a:gd name="connsiteX2" fmla="*/ 288310 w 605702"/>
                <a:gd name="connsiteY2" fmla="*/ 212456 h 604568"/>
                <a:gd name="connsiteX3" fmla="*/ 203632 w 605702"/>
                <a:gd name="connsiteY3" fmla="*/ 244717 h 604568"/>
                <a:gd name="connsiteX4" fmla="*/ 203632 w 605702"/>
                <a:gd name="connsiteY4" fmla="*/ 401388 h 604568"/>
                <a:gd name="connsiteX5" fmla="*/ 360547 w 605702"/>
                <a:gd name="connsiteY5" fmla="*/ 401388 h 604568"/>
                <a:gd name="connsiteX6" fmla="*/ 392859 w 605702"/>
                <a:gd name="connsiteY6" fmla="*/ 316749 h 604568"/>
                <a:gd name="connsiteX7" fmla="*/ 440397 w 605702"/>
                <a:gd name="connsiteY7" fmla="*/ 269284 h 604568"/>
                <a:gd name="connsiteX8" fmla="*/ 400287 w 605702"/>
                <a:gd name="connsiteY8" fmla="*/ 441065 h 604568"/>
                <a:gd name="connsiteX9" fmla="*/ 163892 w 605702"/>
                <a:gd name="connsiteY9" fmla="*/ 441065 h 604568"/>
                <a:gd name="connsiteX10" fmla="*/ 163892 w 605702"/>
                <a:gd name="connsiteY10" fmla="*/ 205040 h 604568"/>
                <a:gd name="connsiteX11" fmla="*/ 290910 w 605702"/>
                <a:gd name="connsiteY11" fmla="*/ 156336 h 604568"/>
                <a:gd name="connsiteX12" fmla="*/ 246542 w 605702"/>
                <a:gd name="connsiteY12" fmla="*/ 43775 h 604568"/>
                <a:gd name="connsiteX13" fmla="*/ 422196 w 605702"/>
                <a:gd name="connsiteY13" fmla="*/ 78723 h 604568"/>
                <a:gd name="connsiteX14" fmla="*/ 376794 w 605702"/>
                <a:gd name="connsiteY14" fmla="*/ 124054 h 604568"/>
                <a:gd name="connsiteX15" fmla="*/ 126109 w 605702"/>
                <a:gd name="connsiteY15" fmla="*/ 167345 h 604568"/>
                <a:gd name="connsiteX16" fmla="*/ 126109 w 605702"/>
                <a:gd name="connsiteY16" fmla="*/ 478820 h 604568"/>
                <a:gd name="connsiteX17" fmla="*/ 438073 w 605702"/>
                <a:gd name="connsiteY17" fmla="*/ 478820 h 604568"/>
                <a:gd name="connsiteX18" fmla="*/ 481432 w 605702"/>
                <a:gd name="connsiteY18" fmla="*/ 228527 h 604568"/>
                <a:gd name="connsiteX19" fmla="*/ 526741 w 605702"/>
                <a:gd name="connsiteY19" fmla="*/ 183011 h 604568"/>
                <a:gd name="connsiteX20" fmla="*/ 481432 w 605702"/>
                <a:gd name="connsiteY20" fmla="*/ 522111 h 604568"/>
                <a:gd name="connsiteX21" fmla="*/ 82657 w 605702"/>
                <a:gd name="connsiteY21" fmla="*/ 522111 h 604568"/>
                <a:gd name="connsiteX22" fmla="*/ 82657 w 605702"/>
                <a:gd name="connsiteY22" fmla="*/ 123961 h 604568"/>
                <a:gd name="connsiteX23" fmla="*/ 246542 w 605702"/>
                <a:gd name="connsiteY23" fmla="*/ 43775 h 604568"/>
                <a:gd name="connsiteX24" fmla="*/ 536061 w 605702"/>
                <a:gd name="connsiteY24" fmla="*/ 0 h 604568"/>
                <a:gd name="connsiteX25" fmla="*/ 544232 w 605702"/>
                <a:gd name="connsiteY25" fmla="*/ 61368 h 604568"/>
                <a:gd name="connsiteX26" fmla="*/ 605702 w 605702"/>
                <a:gd name="connsiteY26" fmla="*/ 69526 h 604568"/>
                <a:gd name="connsiteX27" fmla="*/ 524361 w 605702"/>
                <a:gd name="connsiteY27" fmla="*/ 150732 h 604568"/>
                <a:gd name="connsiteX28" fmla="*/ 498361 w 605702"/>
                <a:gd name="connsiteY28" fmla="*/ 147302 h 604568"/>
                <a:gd name="connsiteX29" fmla="*/ 337721 w 605702"/>
                <a:gd name="connsiteY29" fmla="*/ 307767 h 604568"/>
                <a:gd name="connsiteX30" fmla="*/ 339764 w 605702"/>
                <a:gd name="connsiteY30" fmla="*/ 323063 h 604568"/>
                <a:gd name="connsiteX31" fmla="*/ 282101 w 605702"/>
                <a:gd name="connsiteY31" fmla="*/ 380630 h 604568"/>
                <a:gd name="connsiteX32" fmla="*/ 224437 w 605702"/>
                <a:gd name="connsiteY32" fmla="*/ 323063 h 604568"/>
                <a:gd name="connsiteX33" fmla="*/ 282101 w 605702"/>
                <a:gd name="connsiteY33" fmla="*/ 265495 h 604568"/>
                <a:gd name="connsiteX34" fmla="*/ 297422 w 605702"/>
                <a:gd name="connsiteY34" fmla="*/ 267535 h 604568"/>
                <a:gd name="connsiteX35" fmla="*/ 458155 w 605702"/>
                <a:gd name="connsiteY35" fmla="*/ 107162 h 604568"/>
                <a:gd name="connsiteX36" fmla="*/ 454719 w 605702"/>
                <a:gd name="connsiteY36" fmla="*/ 81206 h 60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5702" h="604568">
                  <a:moveTo>
                    <a:pt x="290910" y="156336"/>
                  </a:moveTo>
                  <a:cubicBezTo>
                    <a:pt x="306137" y="157147"/>
                    <a:pt x="321272" y="160032"/>
                    <a:pt x="335849" y="164992"/>
                  </a:cubicBezTo>
                  <a:lnTo>
                    <a:pt x="288310" y="212456"/>
                  </a:lnTo>
                  <a:cubicBezTo>
                    <a:pt x="257856" y="210695"/>
                    <a:pt x="226844" y="221449"/>
                    <a:pt x="203632" y="244717"/>
                  </a:cubicBezTo>
                  <a:cubicBezTo>
                    <a:pt x="160271" y="287918"/>
                    <a:pt x="160271" y="358187"/>
                    <a:pt x="203632" y="401388"/>
                  </a:cubicBezTo>
                  <a:cubicBezTo>
                    <a:pt x="246900" y="444680"/>
                    <a:pt x="317279" y="444680"/>
                    <a:pt x="360547" y="401388"/>
                  </a:cubicBezTo>
                  <a:cubicBezTo>
                    <a:pt x="383852" y="378211"/>
                    <a:pt x="394623" y="347156"/>
                    <a:pt x="392859" y="316749"/>
                  </a:cubicBezTo>
                  <a:lnTo>
                    <a:pt x="440397" y="269284"/>
                  </a:lnTo>
                  <a:cubicBezTo>
                    <a:pt x="460267" y="327595"/>
                    <a:pt x="446897" y="394620"/>
                    <a:pt x="400287" y="441065"/>
                  </a:cubicBezTo>
                  <a:cubicBezTo>
                    <a:pt x="335106" y="506236"/>
                    <a:pt x="229073" y="506236"/>
                    <a:pt x="163892" y="441065"/>
                  </a:cubicBezTo>
                  <a:cubicBezTo>
                    <a:pt x="98619" y="375987"/>
                    <a:pt x="98619" y="270118"/>
                    <a:pt x="163892" y="205040"/>
                  </a:cubicBezTo>
                  <a:cubicBezTo>
                    <a:pt x="198711" y="170137"/>
                    <a:pt x="245228" y="153902"/>
                    <a:pt x="290910" y="156336"/>
                  </a:cubicBezTo>
                  <a:close/>
                  <a:moveTo>
                    <a:pt x="246542" y="43775"/>
                  </a:moveTo>
                  <a:cubicBezTo>
                    <a:pt x="306463" y="36243"/>
                    <a:pt x="368345" y="47900"/>
                    <a:pt x="422196" y="78723"/>
                  </a:cubicBezTo>
                  <a:lnTo>
                    <a:pt x="376794" y="124054"/>
                  </a:lnTo>
                  <a:cubicBezTo>
                    <a:pt x="294811" y="85305"/>
                    <a:pt x="193980" y="99581"/>
                    <a:pt x="126109" y="167345"/>
                  </a:cubicBezTo>
                  <a:cubicBezTo>
                    <a:pt x="39948" y="253371"/>
                    <a:pt x="39948" y="392793"/>
                    <a:pt x="126109" y="478820"/>
                  </a:cubicBezTo>
                  <a:cubicBezTo>
                    <a:pt x="212271" y="564846"/>
                    <a:pt x="351912" y="564846"/>
                    <a:pt x="438073" y="478820"/>
                  </a:cubicBezTo>
                  <a:cubicBezTo>
                    <a:pt x="505944" y="411055"/>
                    <a:pt x="520428" y="310382"/>
                    <a:pt x="481432" y="228527"/>
                  </a:cubicBezTo>
                  <a:lnTo>
                    <a:pt x="526741" y="183011"/>
                  </a:lnTo>
                  <a:cubicBezTo>
                    <a:pt x="588484" y="290544"/>
                    <a:pt x="573350" y="430244"/>
                    <a:pt x="481432" y="522111"/>
                  </a:cubicBezTo>
                  <a:cubicBezTo>
                    <a:pt x="371316" y="632054"/>
                    <a:pt x="192866" y="632054"/>
                    <a:pt x="82657" y="522111"/>
                  </a:cubicBezTo>
                  <a:cubicBezTo>
                    <a:pt x="-27552" y="412168"/>
                    <a:pt x="-27552" y="233997"/>
                    <a:pt x="82657" y="123961"/>
                  </a:cubicBezTo>
                  <a:cubicBezTo>
                    <a:pt x="128662" y="78028"/>
                    <a:pt x="186622" y="51307"/>
                    <a:pt x="246542" y="43775"/>
                  </a:cubicBezTo>
                  <a:close/>
                  <a:moveTo>
                    <a:pt x="536061" y="0"/>
                  </a:moveTo>
                  <a:lnTo>
                    <a:pt x="544232" y="61368"/>
                  </a:lnTo>
                  <a:lnTo>
                    <a:pt x="605702" y="69526"/>
                  </a:lnTo>
                  <a:lnTo>
                    <a:pt x="524361" y="150732"/>
                  </a:lnTo>
                  <a:lnTo>
                    <a:pt x="498361" y="147302"/>
                  </a:lnTo>
                  <a:lnTo>
                    <a:pt x="337721" y="307767"/>
                  </a:lnTo>
                  <a:cubicBezTo>
                    <a:pt x="339021" y="312588"/>
                    <a:pt x="339764" y="317779"/>
                    <a:pt x="339764" y="323063"/>
                  </a:cubicBezTo>
                  <a:cubicBezTo>
                    <a:pt x="339764" y="354859"/>
                    <a:pt x="313950" y="380630"/>
                    <a:pt x="282101" y="380630"/>
                  </a:cubicBezTo>
                  <a:cubicBezTo>
                    <a:pt x="250251" y="380630"/>
                    <a:pt x="224437" y="354859"/>
                    <a:pt x="224437" y="323063"/>
                  </a:cubicBezTo>
                  <a:cubicBezTo>
                    <a:pt x="224437" y="291266"/>
                    <a:pt x="250251" y="265495"/>
                    <a:pt x="282101" y="265495"/>
                  </a:cubicBezTo>
                  <a:cubicBezTo>
                    <a:pt x="287393" y="265495"/>
                    <a:pt x="292500" y="266237"/>
                    <a:pt x="297422" y="267535"/>
                  </a:cubicBezTo>
                  <a:lnTo>
                    <a:pt x="458155" y="107162"/>
                  </a:lnTo>
                  <a:lnTo>
                    <a:pt x="454719" y="812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70000" lnSpcReduction="20000"/>
            </a:bodyPr>
            <a:lstStyle/>
            <a:p>
              <a:endParaRPr lang="zh-CN" altLang="en-US"/>
            </a:p>
          </p:txBody>
        </p:sp>
      </p:grpSp>
      <p:sp>
        <p:nvSpPr>
          <p:cNvPr id="7" name="内容占位符 2"/>
          <p:cNvSpPr txBox="1"/>
          <p:nvPr/>
        </p:nvSpPr>
        <p:spPr>
          <a:xfrm>
            <a:off x="7128948" y="1620491"/>
            <a:ext cx="4468969" cy="30030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400" dirty="0"/>
              <a:t>设备驱动程序的组成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设备驱动程序的注册与注销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设备的打开与释放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设备的读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写操作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设备的控制操作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设备的中断与轮询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243704" y="1775039"/>
            <a:ext cx="712277" cy="418475"/>
            <a:chOff x="673100" y="2982961"/>
            <a:chExt cx="1597850" cy="938764"/>
          </a:xfrm>
        </p:grpSpPr>
        <p:sp>
          <p:nvSpPr>
            <p:cNvPr id="9" name="ïsḷîde"/>
            <p:cNvSpPr/>
            <p:nvPr/>
          </p:nvSpPr>
          <p:spPr bwMode="auto">
            <a:xfrm>
              <a:off x="673100" y="2982961"/>
              <a:ext cx="1597850" cy="938764"/>
            </a:xfrm>
            <a:prstGeom prst="hexagon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algn="ctr"/>
              <a:endParaRPr lang="en-US" altLang="zh-CN" sz="3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iṥḻíḓê"/>
            <p:cNvSpPr/>
            <p:nvPr/>
          </p:nvSpPr>
          <p:spPr bwMode="auto">
            <a:xfrm>
              <a:off x="1212384" y="3153135"/>
              <a:ext cx="567411" cy="566350"/>
            </a:xfrm>
            <a:custGeom>
              <a:avLst/>
              <a:gdLst>
                <a:gd name="connsiteX0" fmla="*/ 290910 w 605702"/>
                <a:gd name="connsiteY0" fmla="*/ 156336 h 604568"/>
                <a:gd name="connsiteX1" fmla="*/ 335849 w 605702"/>
                <a:gd name="connsiteY1" fmla="*/ 164992 h 604568"/>
                <a:gd name="connsiteX2" fmla="*/ 288310 w 605702"/>
                <a:gd name="connsiteY2" fmla="*/ 212456 h 604568"/>
                <a:gd name="connsiteX3" fmla="*/ 203632 w 605702"/>
                <a:gd name="connsiteY3" fmla="*/ 244717 h 604568"/>
                <a:gd name="connsiteX4" fmla="*/ 203632 w 605702"/>
                <a:gd name="connsiteY4" fmla="*/ 401388 h 604568"/>
                <a:gd name="connsiteX5" fmla="*/ 360547 w 605702"/>
                <a:gd name="connsiteY5" fmla="*/ 401388 h 604568"/>
                <a:gd name="connsiteX6" fmla="*/ 392859 w 605702"/>
                <a:gd name="connsiteY6" fmla="*/ 316749 h 604568"/>
                <a:gd name="connsiteX7" fmla="*/ 440397 w 605702"/>
                <a:gd name="connsiteY7" fmla="*/ 269284 h 604568"/>
                <a:gd name="connsiteX8" fmla="*/ 400287 w 605702"/>
                <a:gd name="connsiteY8" fmla="*/ 441065 h 604568"/>
                <a:gd name="connsiteX9" fmla="*/ 163892 w 605702"/>
                <a:gd name="connsiteY9" fmla="*/ 441065 h 604568"/>
                <a:gd name="connsiteX10" fmla="*/ 163892 w 605702"/>
                <a:gd name="connsiteY10" fmla="*/ 205040 h 604568"/>
                <a:gd name="connsiteX11" fmla="*/ 290910 w 605702"/>
                <a:gd name="connsiteY11" fmla="*/ 156336 h 604568"/>
                <a:gd name="connsiteX12" fmla="*/ 246542 w 605702"/>
                <a:gd name="connsiteY12" fmla="*/ 43775 h 604568"/>
                <a:gd name="connsiteX13" fmla="*/ 422196 w 605702"/>
                <a:gd name="connsiteY13" fmla="*/ 78723 h 604568"/>
                <a:gd name="connsiteX14" fmla="*/ 376794 w 605702"/>
                <a:gd name="connsiteY14" fmla="*/ 124054 h 604568"/>
                <a:gd name="connsiteX15" fmla="*/ 126109 w 605702"/>
                <a:gd name="connsiteY15" fmla="*/ 167345 h 604568"/>
                <a:gd name="connsiteX16" fmla="*/ 126109 w 605702"/>
                <a:gd name="connsiteY16" fmla="*/ 478820 h 604568"/>
                <a:gd name="connsiteX17" fmla="*/ 438073 w 605702"/>
                <a:gd name="connsiteY17" fmla="*/ 478820 h 604568"/>
                <a:gd name="connsiteX18" fmla="*/ 481432 w 605702"/>
                <a:gd name="connsiteY18" fmla="*/ 228527 h 604568"/>
                <a:gd name="connsiteX19" fmla="*/ 526741 w 605702"/>
                <a:gd name="connsiteY19" fmla="*/ 183011 h 604568"/>
                <a:gd name="connsiteX20" fmla="*/ 481432 w 605702"/>
                <a:gd name="connsiteY20" fmla="*/ 522111 h 604568"/>
                <a:gd name="connsiteX21" fmla="*/ 82657 w 605702"/>
                <a:gd name="connsiteY21" fmla="*/ 522111 h 604568"/>
                <a:gd name="connsiteX22" fmla="*/ 82657 w 605702"/>
                <a:gd name="connsiteY22" fmla="*/ 123961 h 604568"/>
                <a:gd name="connsiteX23" fmla="*/ 246542 w 605702"/>
                <a:gd name="connsiteY23" fmla="*/ 43775 h 604568"/>
                <a:gd name="connsiteX24" fmla="*/ 536061 w 605702"/>
                <a:gd name="connsiteY24" fmla="*/ 0 h 604568"/>
                <a:gd name="connsiteX25" fmla="*/ 544232 w 605702"/>
                <a:gd name="connsiteY25" fmla="*/ 61368 h 604568"/>
                <a:gd name="connsiteX26" fmla="*/ 605702 w 605702"/>
                <a:gd name="connsiteY26" fmla="*/ 69526 h 604568"/>
                <a:gd name="connsiteX27" fmla="*/ 524361 w 605702"/>
                <a:gd name="connsiteY27" fmla="*/ 150732 h 604568"/>
                <a:gd name="connsiteX28" fmla="*/ 498361 w 605702"/>
                <a:gd name="connsiteY28" fmla="*/ 147302 h 604568"/>
                <a:gd name="connsiteX29" fmla="*/ 337721 w 605702"/>
                <a:gd name="connsiteY29" fmla="*/ 307767 h 604568"/>
                <a:gd name="connsiteX30" fmla="*/ 339764 w 605702"/>
                <a:gd name="connsiteY30" fmla="*/ 323063 h 604568"/>
                <a:gd name="connsiteX31" fmla="*/ 282101 w 605702"/>
                <a:gd name="connsiteY31" fmla="*/ 380630 h 604568"/>
                <a:gd name="connsiteX32" fmla="*/ 224437 w 605702"/>
                <a:gd name="connsiteY32" fmla="*/ 323063 h 604568"/>
                <a:gd name="connsiteX33" fmla="*/ 282101 w 605702"/>
                <a:gd name="connsiteY33" fmla="*/ 265495 h 604568"/>
                <a:gd name="connsiteX34" fmla="*/ 297422 w 605702"/>
                <a:gd name="connsiteY34" fmla="*/ 267535 h 604568"/>
                <a:gd name="connsiteX35" fmla="*/ 458155 w 605702"/>
                <a:gd name="connsiteY35" fmla="*/ 107162 h 604568"/>
                <a:gd name="connsiteX36" fmla="*/ 454719 w 605702"/>
                <a:gd name="connsiteY36" fmla="*/ 81206 h 60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5702" h="604568">
                  <a:moveTo>
                    <a:pt x="290910" y="156336"/>
                  </a:moveTo>
                  <a:cubicBezTo>
                    <a:pt x="306137" y="157147"/>
                    <a:pt x="321272" y="160032"/>
                    <a:pt x="335849" y="164992"/>
                  </a:cubicBezTo>
                  <a:lnTo>
                    <a:pt x="288310" y="212456"/>
                  </a:lnTo>
                  <a:cubicBezTo>
                    <a:pt x="257856" y="210695"/>
                    <a:pt x="226844" y="221449"/>
                    <a:pt x="203632" y="244717"/>
                  </a:cubicBezTo>
                  <a:cubicBezTo>
                    <a:pt x="160271" y="287918"/>
                    <a:pt x="160271" y="358187"/>
                    <a:pt x="203632" y="401388"/>
                  </a:cubicBezTo>
                  <a:cubicBezTo>
                    <a:pt x="246900" y="444680"/>
                    <a:pt x="317279" y="444680"/>
                    <a:pt x="360547" y="401388"/>
                  </a:cubicBezTo>
                  <a:cubicBezTo>
                    <a:pt x="383852" y="378211"/>
                    <a:pt x="394623" y="347156"/>
                    <a:pt x="392859" y="316749"/>
                  </a:cubicBezTo>
                  <a:lnTo>
                    <a:pt x="440397" y="269284"/>
                  </a:lnTo>
                  <a:cubicBezTo>
                    <a:pt x="460267" y="327595"/>
                    <a:pt x="446897" y="394620"/>
                    <a:pt x="400287" y="441065"/>
                  </a:cubicBezTo>
                  <a:cubicBezTo>
                    <a:pt x="335106" y="506236"/>
                    <a:pt x="229073" y="506236"/>
                    <a:pt x="163892" y="441065"/>
                  </a:cubicBezTo>
                  <a:cubicBezTo>
                    <a:pt x="98619" y="375987"/>
                    <a:pt x="98619" y="270118"/>
                    <a:pt x="163892" y="205040"/>
                  </a:cubicBezTo>
                  <a:cubicBezTo>
                    <a:pt x="198711" y="170137"/>
                    <a:pt x="245228" y="153902"/>
                    <a:pt x="290910" y="156336"/>
                  </a:cubicBezTo>
                  <a:close/>
                  <a:moveTo>
                    <a:pt x="246542" y="43775"/>
                  </a:moveTo>
                  <a:cubicBezTo>
                    <a:pt x="306463" y="36243"/>
                    <a:pt x="368345" y="47900"/>
                    <a:pt x="422196" y="78723"/>
                  </a:cubicBezTo>
                  <a:lnTo>
                    <a:pt x="376794" y="124054"/>
                  </a:lnTo>
                  <a:cubicBezTo>
                    <a:pt x="294811" y="85305"/>
                    <a:pt x="193980" y="99581"/>
                    <a:pt x="126109" y="167345"/>
                  </a:cubicBezTo>
                  <a:cubicBezTo>
                    <a:pt x="39948" y="253371"/>
                    <a:pt x="39948" y="392793"/>
                    <a:pt x="126109" y="478820"/>
                  </a:cubicBezTo>
                  <a:cubicBezTo>
                    <a:pt x="212271" y="564846"/>
                    <a:pt x="351912" y="564846"/>
                    <a:pt x="438073" y="478820"/>
                  </a:cubicBezTo>
                  <a:cubicBezTo>
                    <a:pt x="505944" y="411055"/>
                    <a:pt x="520428" y="310382"/>
                    <a:pt x="481432" y="228527"/>
                  </a:cubicBezTo>
                  <a:lnTo>
                    <a:pt x="526741" y="183011"/>
                  </a:lnTo>
                  <a:cubicBezTo>
                    <a:pt x="588484" y="290544"/>
                    <a:pt x="573350" y="430244"/>
                    <a:pt x="481432" y="522111"/>
                  </a:cubicBezTo>
                  <a:cubicBezTo>
                    <a:pt x="371316" y="632054"/>
                    <a:pt x="192866" y="632054"/>
                    <a:pt x="82657" y="522111"/>
                  </a:cubicBezTo>
                  <a:cubicBezTo>
                    <a:pt x="-27552" y="412168"/>
                    <a:pt x="-27552" y="233997"/>
                    <a:pt x="82657" y="123961"/>
                  </a:cubicBezTo>
                  <a:cubicBezTo>
                    <a:pt x="128662" y="78028"/>
                    <a:pt x="186622" y="51307"/>
                    <a:pt x="246542" y="43775"/>
                  </a:cubicBezTo>
                  <a:close/>
                  <a:moveTo>
                    <a:pt x="536061" y="0"/>
                  </a:moveTo>
                  <a:lnTo>
                    <a:pt x="544232" y="61368"/>
                  </a:lnTo>
                  <a:lnTo>
                    <a:pt x="605702" y="69526"/>
                  </a:lnTo>
                  <a:lnTo>
                    <a:pt x="524361" y="150732"/>
                  </a:lnTo>
                  <a:lnTo>
                    <a:pt x="498361" y="147302"/>
                  </a:lnTo>
                  <a:lnTo>
                    <a:pt x="337721" y="307767"/>
                  </a:lnTo>
                  <a:cubicBezTo>
                    <a:pt x="339021" y="312588"/>
                    <a:pt x="339764" y="317779"/>
                    <a:pt x="339764" y="323063"/>
                  </a:cubicBezTo>
                  <a:cubicBezTo>
                    <a:pt x="339764" y="354859"/>
                    <a:pt x="313950" y="380630"/>
                    <a:pt x="282101" y="380630"/>
                  </a:cubicBezTo>
                  <a:cubicBezTo>
                    <a:pt x="250251" y="380630"/>
                    <a:pt x="224437" y="354859"/>
                    <a:pt x="224437" y="323063"/>
                  </a:cubicBezTo>
                  <a:cubicBezTo>
                    <a:pt x="224437" y="291266"/>
                    <a:pt x="250251" y="265495"/>
                    <a:pt x="282101" y="265495"/>
                  </a:cubicBezTo>
                  <a:cubicBezTo>
                    <a:pt x="287393" y="265495"/>
                    <a:pt x="292500" y="266237"/>
                    <a:pt x="297422" y="267535"/>
                  </a:cubicBezTo>
                  <a:lnTo>
                    <a:pt x="458155" y="107162"/>
                  </a:lnTo>
                  <a:lnTo>
                    <a:pt x="454719" y="812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70000" lnSpcReduction="20000"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505676"/>
            <a:ext cx="4781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7.1 I/O</a:t>
            </a:r>
            <a:r>
              <a:rPr lang="zh-CN" altLang="en-US" sz="2400" dirty="0">
                <a:latin typeface="+mj-ea"/>
              </a:rPr>
              <a:t>系统的功能、模型和接口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143851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7.2 I/O</a:t>
            </a:r>
            <a:r>
              <a:rPr lang="zh-CN" altLang="en-US" sz="2400" dirty="0">
                <a:latin typeface="+mj-ea"/>
              </a:rPr>
              <a:t>设备和设备控制器</a:t>
            </a:r>
          </a:p>
        </p:txBody>
      </p:sp>
      <p:sp>
        <p:nvSpPr>
          <p:cNvPr id="24" name="矩形 23"/>
          <p:cNvSpPr/>
          <p:nvPr/>
        </p:nvSpPr>
        <p:spPr>
          <a:xfrm>
            <a:off x="1696468" y="2762976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7.3 </a:t>
            </a:r>
            <a:r>
              <a:rPr lang="zh-CN" altLang="en-US" sz="2400" dirty="0">
                <a:latin typeface="+mj-ea"/>
              </a:rPr>
              <a:t>中断和中断处理程序</a:t>
            </a:r>
          </a:p>
        </p:txBody>
      </p:sp>
      <p:sp>
        <p:nvSpPr>
          <p:cNvPr id="25" name="矩形 24"/>
          <p:cNvSpPr/>
          <p:nvPr/>
        </p:nvSpPr>
        <p:spPr>
          <a:xfrm>
            <a:off x="1696468" y="3382101"/>
            <a:ext cx="3905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7.4 </a:t>
            </a:r>
            <a:r>
              <a:rPr lang="zh-CN" altLang="en-US" sz="2400" dirty="0">
                <a:latin typeface="+mj-ea"/>
              </a:rPr>
              <a:t>设备驱动程序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001226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7.5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与设备无关的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I/O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软件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620351"/>
            <a:ext cx="3682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7.6 </a:t>
            </a:r>
            <a:r>
              <a:rPr lang="zh-CN" altLang="en-US" sz="2400" dirty="0">
                <a:latin typeface="+mj-ea"/>
              </a:rPr>
              <a:t>用户层的</a:t>
            </a:r>
            <a:r>
              <a:rPr lang="en-US" altLang="zh-CN" sz="2400" dirty="0">
                <a:latin typeface="+mj-ea"/>
              </a:rPr>
              <a:t>I/O</a:t>
            </a:r>
            <a:r>
              <a:rPr lang="zh-CN" altLang="en-US" sz="2400" dirty="0">
                <a:latin typeface="+mj-ea"/>
              </a:rPr>
              <a:t>软件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239476"/>
            <a:ext cx="4021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7.7 </a:t>
            </a:r>
            <a:r>
              <a:rPr lang="zh-CN" altLang="en-US" sz="2400" dirty="0">
                <a:latin typeface="+mj-ea"/>
              </a:rPr>
              <a:t>缓冲区管理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3909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7</a:t>
            </a:r>
            <a:r>
              <a:rPr lang="zh-CN" altLang="en-US" sz="3600" dirty="0">
                <a:solidFill>
                  <a:srgbClr val="000000"/>
                </a:solidFill>
              </a:rPr>
              <a:t>章 输入</a:t>
            </a:r>
            <a:r>
              <a:rPr lang="en-US" altLang="zh-CN" sz="3600" dirty="0">
                <a:solidFill>
                  <a:srgbClr val="000000"/>
                </a:solidFill>
              </a:rPr>
              <a:t>/</a:t>
            </a:r>
            <a:r>
              <a:rPr lang="zh-CN" altLang="en-US" sz="3600" dirty="0">
                <a:solidFill>
                  <a:srgbClr val="000000"/>
                </a:solidFill>
              </a:rPr>
              <a:t>输出系统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46866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05380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709275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32774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9538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59154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19225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7.5 </a:t>
            </a:r>
            <a:r>
              <a:rPr lang="zh-CN" altLang="en-US" sz="2800" b="1" dirty="0">
                <a:solidFill>
                  <a:schemeClr val="bg1"/>
                </a:solidFill>
              </a:rPr>
              <a:t>与设备无关的</a:t>
            </a:r>
            <a:r>
              <a:rPr lang="en-US" altLang="zh-CN" sz="2800" b="1" dirty="0">
                <a:solidFill>
                  <a:schemeClr val="bg1"/>
                </a:solidFill>
              </a:rPr>
              <a:t>I/O</a:t>
            </a:r>
            <a:r>
              <a:rPr lang="zh-CN" altLang="en-US" sz="2800" b="1" dirty="0">
                <a:solidFill>
                  <a:schemeClr val="bg1"/>
                </a:solidFill>
              </a:rPr>
              <a:t>软件</a:t>
            </a:r>
          </a:p>
        </p:txBody>
      </p:sp>
      <p:sp>
        <p:nvSpPr>
          <p:cNvPr id="3" name="ïşľîďè"/>
          <p:cNvSpPr/>
          <p:nvPr/>
        </p:nvSpPr>
        <p:spPr>
          <a:xfrm>
            <a:off x="1588" y="1143000"/>
            <a:ext cx="4669654" cy="5003800"/>
          </a:xfrm>
          <a:prstGeom prst="rect">
            <a:avLst/>
          </a:prstGeom>
          <a:blipFill>
            <a:blip r:embed="rId2"/>
            <a:stretch>
              <a:fillRect l="-30450" r="-30284"/>
            </a:stretch>
          </a:blip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îŝļiḋe"/>
          <p:cNvSpPr/>
          <p:nvPr/>
        </p:nvSpPr>
        <p:spPr>
          <a:xfrm>
            <a:off x="4014295" y="1143000"/>
            <a:ext cx="656948" cy="50038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5" name="í$1iďè"/>
          <p:cNvGrpSpPr/>
          <p:nvPr/>
        </p:nvGrpSpPr>
        <p:grpSpPr>
          <a:xfrm>
            <a:off x="4183062" y="1607317"/>
            <a:ext cx="7381905" cy="1702554"/>
            <a:chOff x="4136995" y="1337039"/>
            <a:chExt cx="7381905" cy="1702554"/>
          </a:xfrm>
        </p:grpSpPr>
        <p:sp>
          <p:nvSpPr>
            <p:cNvPr id="6" name="îslîďê"/>
            <p:cNvSpPr/>
            <p:nvPr/>
          </p:nvSpPr>
          <p:spPr>
            <a:xfrm>
              <a:off x="4136995" y="1712614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ïSḻiḍé"/>
            <p:cNvSpPr txBox="1"/>
            <p:nvPr/>
          </p:nvSpPr>
          <p:spPr>
            <a:xfrm>
              <a:off x="4882719" y="1337039"/>
              <a:ext cx="6636181" cy="1702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3000"/>
                </a:lnSpc>
              </a:pPr>
              <a:r>
                <a:rPr lang="zh-CN" altLang="en-US" sz="2400" dirty="0">
                  <a:sym typeface="Wingdings" panose="05000000000000000000" pitchFamily="2" charset="2"/>
                </a:rPr>
                <a:t>为了提高</a:t>
              </a:r>
              <a:r>
                <a:rPr lang="en-US" altLang="zh-CN" sz="2400" dirty="0">
                  <a:sym typeface="Wingdings" panose="05000000000000000000" pitchFamily="2" charset="2"/>
                </a:rPr>
                <a:t>OS</a:t>
              </a:r>
              <a:r>
                <a:rPr lang="zh-CN" altLang="en-US" sz="2400" dirty="0">
                  <a:sym typeface="Wingdings" panose="05000000000000000000" pitchFamily="2" charset="2"/>
                </a:rPr>
                <a:t>的可适应性和可扩展性，在现代</a:t>
              </a:r>
              <a:r>
                <a:rPr lang="en-US" altLang="zh-CN" sz="2400" dirty="0">
                  <a:sym typeface="Wingdings" panose="05000000000000000000" pitchFamily="2" charset="2"/>
                </a:rPr>
                <a:t>OS</a:t>
              </a:r>
              <a:r>
                <a:rPr lang="zh-CN" altLang="en-US" sz="2400" dirty="0">
                  <a:sym typeface="Wingdings" panose="05000000000000000000" pitchFamily="2" charset="2"/>
                </a:rPr>
                <a:t>中都无一例外地增加了与设备无关的</a:t>
              </a:r>
              <a:r>
                <a:rPr lang="en-US" altLang="zh-CN" sz="2400" dirty="0">
                  <a:sym typeface="Wingdings" panose="05000000000000000000" pitchFamily="2" charset="2"/>
                </a:rPr>
                <a:t>I/O</a:t>
              </a:r>
              <a:r>
                <a:rPr lang="zh-CN" altLang="en-US" sz="2400" dirty="0">
                  <a:sym typeface="Wingdings" panose="05000000000000000000" pitchFamily="2" charset="2"/>
                </a:rPr>
                <a:t>软件，以实现了</a:t>
              </a:r>
              <a:r>
                <a:rPr lang="zh-CN" altLang="en-US" sz="2400" b="1" u="sng" dirty="0">
                  <a:solidFill>
                    <a:srgbClr val="0000FF"/>
                  </a:solidFill>
                  <a:sym typeface="Wingdings" panose="05000000000000000000" pitchFamily="2" charset="2"/>
                </a:rPr>
                <a:t>设备独立性</a:t>
              </a:r>
              <a:r>
                <a:rPr lang="zh-CN" altLang="en-US" sz="2400" dirty="0">
                  <a:sym typeface="Wingdings" panose="05000000000000000000" pitchFamily="2" charset="2"/>
                </a:rPr>
                <a:t>，也称</a:t>
              </a:r>
              <a:r>
                <a:rPr lang="zh-CN" altLang="en-US" sz="2400" b="1" u="sng" dirty="0">
                  <a:solidFill>
                    <a:srgbClr val="0000FF"/>
                  </a:solidFill>
                  <a:sym typeface="Wingdings" panose="05000000000000000000" pitchFamily="2" charset="2"/>
                </a:rPr>
                <a:t>设备无关性</a:t>
              </a:r>
              <a:r>
                <a:rPr lang="zh-CN" altLang="en-US" sz="2800" dirty="0">
                  <a:sym typeface="Wingdings" panose="05000000000000000000" pitchFamily="2" charset="2"/>
                </a:rPr>
                <a:t>。</a:t>
              </a:r>
              <a:endParaRPr lang="en-US" altLang="zh-CN" sz="2800" dirty="0">
                <a:sym typeface="Wingdings" panose="05000000000000000000" pitchFamily="2" charset="2"/>
              </a:endParaRPr>
            </a:p>
          </p:txBody>
        </p:sp>
      </p:grpSp>
      <p:grpSp>
        <p:nvGrpSpPr>
          <p:cNvPr id="8" name="išḷîḓé"/>
          <p:cNvGrpSpPr/>
          <p:nvPr/>
        </p:nvGrpSpPr>
        <p:grpSpPr>
          <a:xfrm>
            <a:off x="4183062" y="3800144"/>
            <a:ext cx="7722859" cy="1454436"/>
            <a:chOff x="4136995" y="3233565"/>
            <a:chExt cx="7722859" cy="1454436"/>
          </a:xfrm>
        </p:grpSpPr>
        <p:sp>
          <p:nvSpPr>
            <p:cNvPr id="9" name="íśľïḋé"/>
            <p:cNvSpPr/>
            <p:nvPr/>
          </p:nvSpPr>
          <p:spPr>
            <a:xfrm>
              <a:off x="4136995" y="3450237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îŝľîḓè"/>
            <p:cNvSpPr txBox="1"/>
            <p:nvPr/>
          </p:nvSpPr>
          <p:spPr>
            <a:xfrm>
              <a:off x="4882718" y="3233565"/>
              <a:ext cx="6977136" cy="145443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3000"/>
                </a:lnSpc>
              </a:pPr>
              <a:r>
                <a:rPr lang="zh-CN" altLang="en-US" sz="2400" dirty="0"/>
                <a:t>为实现设备独立性，必须在设备驱动程序之上设置一层软件，称为</a:t>
              </a:r>
              <a:r>
                <a:rPr lang="zh-CN" altLang="en-US" sz="2400" b="1" u="sng" dirty="0">
                  <a:solidFill>
                    <a:srgbClr val="0000FF"/>
                  </a:solidFill>
                </a:rPr>
                <a:t>与设备无关的</a:t>
              </a:r>
              <a:r>
                <a:rPr lang="en-US" altLang="zh-CN" sz="2400" b="1" u="sng" dirty="0">
                  <a:solidFill>
                    <a:srgbClr val="FF0000"/>
                  </a:solidFill>
                </a:rPr>
                <a:t>I/O</a:t>
              </a:r>
              <a:r>
                <a:rPr lang="zh-CN" altLang="en-US" sz="2400" b="1" u="sng" dirty="0">
                  <a:solidFill>
                    <a:srgbClr val="FF0000"/>
                  </a:solidFill>
                </a:rPr>
                <a:t>软件</a:t>
              </a:r>
              <a:r>
                <a:rPr lang="zh-CN" altLang="en-US" sz="2400" dirty="0"/>
                <a:t>，或设备独立性软件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7.5.1 </a:t>
            </a:r>
            <a:r>
              <a:rPr lang="zh-CN" altLang="en-US" sz="2800" b="1" dirty="0">
                <a:solidFill>
                  <a:schemeClr val="bg1"/>
                </a:solidFill>
              </a:rPr>
              <a:t>与设备无关软件的基本概念</a:t>
            </a:r>
          </a:p>
        </p:txBody>
      </p:sp>
      <p:sp>
        <p:nvSpPr>
          <p:cNvPr id="3" name="íšḻîḋè"/>
          <p:cNvSpPr/>
          <p:nvPr/>
        </p:nvSpPr>
        <p:spPr>
          <a:xfrm>
            <a:off x="1746843" y="3162463"/>
            <a:ext cx="9785927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逻辑设备是抽象的设备名，如</a:t>
            </a:r>
            <a:r>
              <a:rPr lang="en-US" altLang="zh-CN" sz="2200" dirty="0"/>
              <a:t>/</a:t>
            </a:r>
            <a:r>
              <a:rPr lang="en-US" altLang="zh-CN" sz="2200" dirty="0" err="1"/>
              <a:t>dev</a:t>
            </a:r>
            <a:r>
              <a:rPr lang="en-US" altLang="zh-CN" sz="2200" dirty="0"/>
              <a:t>/printer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可实现</a:t>
            </a:r>
            <a:r>
              <a:rPr lang="en-US" altLang="zh-CN" sz="2200" dirty="0"/>
              <a:t>I/O</a:t>
            </a:r>
            <a:r>
              <a:rPr lang="zh-CN" altLang="en-US" sz="2200" dirty="0"/>
              <a:t>重定向</a:t>
            </a:r>
            <a:r>
              <a:rPr lang="en-US" altLang="zh-CN" sz="2200" dirty="0"/>
              <a:t>(</a:t>
            </a:r>
            <a:r>
              <a:rPr lang="zh-CN" altLang="en-US" sz="2200" dirty="0"/>
              <a:t>指用于</a:t>
            </a:r>
            <a:r>
              <a:rPr lang="en-US" altLang="zh-CN" sz="2200" dirty="0"/>
              <a:t>I/O</a:t>
            </a:r>
            <a:r>
              <a:rPr lang="zh-CN" altLang="en-US" sz="2200" dirty="0"/>
              <a:t>操作的设备可以更换，而不必改变应用程序</a:t>
            </a:r>
            <a:r>
              <a:rPr lang="en-US" altLang="zh-CN" sz="2200" dirty="0"/>
              <a:t>)</a:t>
            </a:r>
          </a:p>
        </p:txBody>
      </p:sp>
      <p:sp>
        <p:nvSpPr>
          <p:cNvPr id="4" name="i$lîďê"/>
          <p:cNvSpPr/>
          <p:nvPr/>
        </p:nvSpPr>
        <p:spPr>
          <a:xfrm>
            <a:off x="1802479" y="2632294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引入了逻辑设备名</a:t>
            </a:r>
          </a:p>
        </p:txBody>
      </p:sp>
      <p:sp>
        <p:nvSpPr>
          <p:cNvPr id="5" name="î$ļíḋè"/>
          <p:cNvSpPr/>
          <p:nvPr/>
        </p:nvSpPr>
        <p:spPr>
          <a:xfrm>
            <a:off x="1821537" y="4873036"/>
            <a:ext cx="8461981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必须具备将逻辑设备名转换为物理设备名的功能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系统配备逻辑设备表</a:t>
            </a:r>
          </a:p>
        </p:txBody>
      </p:sp>
      <p:sp>
        <p:nvSpPr>
          <p:cNvPr id="6" name="ïṧḷïḋè"/>
          <p:cNvSpPr/>
          <p:nvPr/>
        </p:nvSpPr>
        <p:spPr>
          <a:xfrm>
            <a:off x="1821538" y="4360261"/>
            <a:ext cx="5459358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逻辑设备名</a:t>
            </a:r>
            <a:r>
              <a:rPr lang="zh-CN" altLang="en-US" sz="2400" dirty="0"/>
              <a:t>到</a:t>
            </a:r>
            <a:r>
              <a:rPr lang="zh-CN" altLang="en-US" sz="2400" dirty="0">
                <a:solidFill>
                  <a:srgbClr val="0000FF"/>
                </a:solidFill>
              </a:rPr>
              <a:t>物理设备</a:t>
            </a:r>
            <a:r>
              <a:rPr lang="zh-CN" altLang="en-US" sz="2400" dirty="0"/>
              <a:t>名的转换</a:t>
            </a:r>
          </a:p>
        </p:txBody>
      </p:sp>
      <p:sp>
        <p:nvSpPr>
          <p:cNvPr id="7" name="îs1iďé"/>
          <p:cNvSpPr/>
          <p:nvPr/>
        </p:nvSpPr>
        <p:spPr>
          <a:xfrm>
            <a:off x="1821537" y="1830118"/>
            <a:ext cx="9711234" cy="1490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非常不灵活，使用不方便</a:t>
            </a:r>
          </a:p>
        </p:txBody>
      </p:sp>
      <p:sp>
        <p:nvSpPr>
          <p:cNvPr id="8" name="íšḻíḑê"/>
          <p:cNvSpPr/>
          <p:nvPr/>
        </p:nvSpPr>
        <p:spPr>
          <a:xfrm>
            <a:off x="1802480" y="1361556"/>
            <a:ext cx="3696051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以物理设备名使用设备</a:t>
            </a:r>
          </a:p>
        </p:txBody>
      </p:sp>
      <p:sp>
        <p:nvSpPr>
          <p:cNvPr id="9" name="îSļiḓè"/>
          <p:cNvSpPr/>
          <p:nvPr/>
        </p:nvSpPr>
        <p:spPr>
          <a:xfrm>
            <a:off x="1118977" y="1347994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0" name="íṥḻîḓe"/>
          <p:cNvSpPr/>
          <p:nvPr/>
        </p:nvSpPr>
        <p:spPr>
          <a:xfrm>
            <a:off x="1138034" y="4277659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îşļiḓè"/>
          <p:cNvSpPr/>
          <p:nvPr/>
        </p:nvSpPr>
        <p:spPr>
          <a:xfrm>
            <a:off x="1118977" y="2531768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ṡḷíďe"/>
          <p:cNvSpPr/>
          <p:nvPr/>
        </p:nvSpPr>
        <p:spPr>
          <a:xfrm>
            <a:off x="1309232" y="1544132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3" name="íSlíḋe"/>
          <p:cNvSpPr/>
          <p:nvPr/>
        </p:nvSpPr>
        <p:spPr>
          <a:xfrm>
            <a:off x="1309231" y="2753785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4" name="ïśḷïḓe"/>
          <p:cNvSpPr/>
          <p:nvPr/>
        </p:nvSpPr>
        <p:spPr>
          <a:xfrm>
            <a:off x="1357227" y="4467119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I/O</a:t>
            </a:r>
            <a:r>
              <a:rPr lang="zh-CN" altLang="en-US" sz="2800" b="1" dirty="0">
                <a:solidFill>
                  <a:schemeClr val="bg1"/>
                </a:solidFill>
              </a:rPr>
              <a:t>系统的功能、模型和接口</a:t>
            </a:r>
          </a:p>
        </p:txBody>
      </p:sp>
      <p:grpSp>
        <p:nvGrpSpPr>
          <p:cNvPr id="14" name="ïşḻíḑé"/>
          <p:cNvGrpSpPr/>
          <p:nvPr/>
        </p:nvGrpSpPr>
        <p:grpSpPr>
          <a:xfrm>
            <a:off x="4085107" y="2411954"/>
            <a:ext cx="3403603" cy="2475425"/>
            <a:chOff x="4379297" y="1952067"/>
            <a:chExt cx="3054959" cy="2221859"/>
          </a:xfrm>
        </p:grpSpPr>
        <p:sp>
          <p:nvSpPr>
            <p:cNvPr id="42" name="íŝliḋè"/>
            <p:cNvSpPr/>
            <p:nvPr/>
          </p:nvSpPr>
          <p:spPr>
            <a:xfrm rot="10800000">
              <a:off x="5947546" y="1952067"/>
              <a:ext cx="1486710" cy="148671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3" name="îṧľíḍé"/>
            <p:cNvSpPr/>
            <p:nvPr/>
          </p:nvSpPr>
          <p:spPr>
            <a:xfrm>
              <a:off x="4379297" y="2687216"/>
              <a:ext cx="1486710" cy="1486710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4" name="íṧḷiďé"/>
            <p:cNvSpPr txBox="1"/>
            <p:nvPr/>
          </p:nvSpPr>
          <p:spPr>
            <a:xfrm>
              <a:off x="6128208" y="2381048"/>
              <a:ext cx="1179384" cy="57746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lIns="91440" tIns="45720" rIns="91440" bIns="45720" anchor="ctr" anchorCtr="1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i="1" dirty="0">
                <a:solidFill>
                  <a:schemeClr val="bg1"/>
                </a:solidFill>
              </a:endParaRPr>
            </a:p>
          </p:txBody>
        </p:sp>
        <p:sp>
          <p:nvSpPr>
            <p:cNvPr id="45" name="ïṣľiḑè"/>
            <p:cNvSpPr txBox="1"/>
            <p:nvPr/>
          </p:nvSpPr>
          <p:spPr>
            <a:xfrm>
              <a:off x="4508819" y="3116197"/>
              <a:ext cx="1238371" cy="577461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1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360832" y="3112459"/>
            <a:ext cx="359189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altLang="zh-CN" sz="2400" dirty="0">
                <a:latin typeface="+mn-ea"/>
              </a:rPr>
              <a:t>I/O</a:t>
            </a:r>
            <a:r>
              <a:rPr lang="zh-CN" altLang="en-US" sz="2400" dirty="0">
                <a:latin typeface="+mn-ea"/>
              </a:rPr>
              <a:t>系统管理的主要对象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+mn-ea"/>
              </a:rPr>
              <a:t>I/O</a:t>
            </a:r>
            <a:r>
              <a:rPr lang="zh-CN" altLang="en-US" sz="2200" dirty="0">
                <a:latin typeface="+mn-ea"/>
              </a:rPr>
              <a:t>设备和对应的设备控制器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7861020" y="1583795"/>
            <a:ext cx="3897391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I/O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系统的主要任务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</a:rPr>
              <a:t>完成用户提出的</a:t>
            </a:r>
            <a:r>
              <a:rPr lang="en-US" altLang="zh-CN" sz="2400" dirty="0">
                <a:latin typeface="+mn-ea"/>
              </a:rPr>
              <a:t>I/O</a:t>
            </a:r>
            <a:r>
              <a:rPr lang="zh-CN" altLang="en-US" sz="2400" dirty="0">
                <a:latin typeface="+mn-ea"/>
              </a:rPr>
              <a:t>请求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</a:rPr>
              <a:t>提高</a:t>
            </a:r>
            <a:r>
              <a:rPr lang="en-US" altLang="zh-CN" sz="2400" dirty="0">
                <a:latin typeface="+mn-ea"/>
              </a:rPr>
              <a:t>I/O</a:t>
            </a:r>
            <a:r>
              <a:rPr lang="zh-CN" altLang="en-US" sz="2400" dirty="0">
                <a:latin typeface="+mn-ea"/>
              </a:rPr>
              <a:t>速率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</a:rPr>
              <a:t>改善</a:t>
            </a:r>
            <a:r>
              <a:rPr lang="en-US" altLang="zh-CN" sz="2400" dirty="0">
                <a:latin typeface="+mn-ea"/>
              </a:rPr>
              <a:t>I/O</a:t>
            </a:r>
            <a:r>
              <a:rPr lang="zh-CN" altLang="en-US" sz="2400" dirty="0">
                <a:latin typeface="+mn-ea"/>
              </a:rPr>
              <a:t>设备的利用率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7.5.2 </a:t>
            </a:r>
            <a:r>
              <a:rPr lang="zh-CN" altLang="en-US" sz="2800" b="1" dirty="0">
                <a:solidFill>
                  <a:schemeClr val="bg1"/>
                </a:solidFill>
              </a:rPr>
              <a:t>与设备无关软件的共有操作</a:t>
            </a:r>
          </a:p>
        </p:txBody>
      </p:sp>
      <p:sp>
        <p:nvSpPr>
          <p:cNvPr id="22" name="内容占位符 2"/>
          <p:cNvSpPr txBox="1"/>
          <p:nvPr/>
        </p:nvSpPr>
        <p:spPr>
          <a:xfrm>
            <a:off x="825419" y="1422352"/>
            <a:ext cx="5240530" cy="3767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004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</a:rPr>
              <a:t>提供设备驱动程序的统一接口</a:t>
            </a:r>
            <a:endParaRPr lang="en-US" altLang="zh-CN" sz="2400" dirty="0">
              <a:latin typeface="+mn-ea"/>
            </a:endParaRPr>
          </a:p>
          <a:p>
            <a:pPr indent="-36004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</a:rPr>
              <a:t>缓冲管理</a:t>
            </a:r>
            <a:endParaRPr lang="en-US" altLang="zh-CN" sz="2400" dirty="0">
              <a:latin typeface="+mn-ea"/>
            </a:endParaRPr>
          </a:p>
          <a:p>
            <a:pPr indent="-36004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</a:rPr>
              <a:t>差错控制</a:t>
            </a:r>
            <a:endParaRPr lang="en-US" altLang="zh-CN" sz="2400" dirty="0">
              <a:latin typeface="+mn-ea"/>
            </a:endParaRPr>
          </a:p>
          <a:p>
            <a:pPr indent="-36004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</a:rPr>
              <a:t>独占设备的分配与回收</a:t>
            </a:r>
            <a:endParaRPr lang="en-US" altLang="zh-CN" sz="2400" dirty="0">
              <a:latin typeface="+mn-ea"/>
            </a:endParaRPr>
          </a:p>
          <a:p>
            <a:pPr indent="-36004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</a:rPr>
              <a:t>提供独立于设备的逻辑数据块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949" y="1422352"/>
            <a:ext cx="4932787" cy="3502279"/>
          </a:xfrm>
          <a:prstGeom prst="rect">
            <a:avLst/>
          </a:prstGeom>
        </p:spPr>
      </p:pic>
      <p:sp>
        <p:nvSpPr>
          <p:cNvPr id="24" name="内容占位符 2"/>
          <p:cNvSpPr txBox="1"/>
          <p:nvPr/>
        </p:nvSpPr>
        <p:spPr>
          <a:xfrm>
            <a:off x="6595155" y="4903807"/>
            <a:ext cx="4274615" cy="57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与设备无关软件的功能层次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7.5.3 </a:t>
            </a:r>
            <a:r>
              <a:rPr lang="zh-CN" altLang="en-US" sz="2800" b="1" dirty="0">
                <a:solidFill>
                  <a:schemeClr val="bg1"/>
                </a:solidFill>
              </a:rPr>
              <a:t>设备分配</a:t>
            </a:r>
          </a:p>
        </p:txBody>
      </p:sp>
      <p:sp>
        <p:nvSpPr>
          <p:cNvPr id="3" name="íšḻîḋè"/>
          <p:cNvSpPr/>
          <p:nvPr/>
        </p:nvSpPr>
        <p:spPr>
          <a:xfrm>
            <a:off x="1746843" y="3548828"/>
            <a:ext cx="9785927" cy="13322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32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独占设备、共享设备、虚拟设备的分配策略</a:t>
            </a:r>
          </a:p>
          <a:p>
            <a:pPr marL="342900" indent="-342900">
              <a:lnSpc>
                <a:spcPct val="132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分配算法：先来先服务、优先级高者优先</a:t>
            </a:r>
          </a:p>
          <a:p>
            <a:pPr marL="342900" indent="-342900">
              <a:lnSpc>
                <a:spcPct val="132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安全性考虑：安全分配、不安全分配</a:t>
            </a:r>
          </a:p>
        </p:txBody>
      </p:sp>
      <p:sp>
        <p:nvSpPr>
          <p:cNvPr id="4" name="i$lîďê"/>
          <p:cNvSpPr/>
          <p:nvPr/>
        </p:nvSpPr>
        <p:spPr>
          <a:xfrm>
            <a:off x="1802479" y="3018659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设备分配时应考虑的因素</a:t>
            </a:r>
          </a:p>
        </p:txBody>
      </p:sp>
      <p:sp>
        <p:nvSpPr>
          <p:cNvPr id="5" name="î$ļíḋè"/>
          <p:cNvSpPr/>
          <p:nvPr/>
        </p:nvSpPr>
        <p:spPr>
          <a:xfrm>
            <a:off x="1821537" y="5570112"/>
            <a:ext cx="8461981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基本分配程序：分配设备、分配控制器、分配通道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分配程序改进</a:t>
            </a:r>
          </a:p>
        </p:txBody>
      </p:sp>
      <p:sp>
        <p:nvSpPr>
          <p:cNvPr id="6" name="ïṧḷïḋè"/>
          <p:cNvSpPr/>
          <p:nvPr/>
        </p:nvSpPr>
        <p:spPr>
          <a:xfrm>
            <a:off x="1821538" y="5057337"/>
            <a:ext cx="5459358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独占设备的分配程序</a:t>
            </a:r>
          </a:p>
        </p:txBody>
      </p:sp>
      <p:sp>
        <p:nvSpPr>
          <p:cNvPr id="7" name="îs1iďé"/>
          <p:cNvSpPr/>
          <p:nvPr/>
        </p:nvSpPr>
        <p:spPr>
          <a:xfrm>
            <a:off x="1821537" y="1830118"/>
            <a:ext cx="9711234" cy="112378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设备控制表</a:t>
            </a:r>
            <a:r>
              <a:rPr lang="en-US" altLang="zh-CN" sz="2400" dirty="0"/>
              <a:t>DCT– </a:t>
            </a:r>
            <a:r>
              <a:rPr lang="zh-CN" altLang="en-US" sz="2400" dirty="0"/>
              <a:t>记录设备的情况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控制器控制表</a:t>
            </a:r>
            <a:r>
              <a:rPr lang="en-US" altLang="zh-CN" sz="2400" dirty="0"/>
              <a:t>COCT</a:t>
            </a:r>
            <a:r>
              <a:rPr lang="zh-CN" altLang="en-US" sz="2400" dirty="0"/>
              <a:t>、通道控制表</a:t>
            </a:r>
            <a:r>
              <a:rPr lang="en-US" altLang="zh-CN" sz="2400" dirty="0"/>
              <a:t>CHCT</a:t>
            </a:r>
            <a:r>
              <a:rPr lang="zh-CN" altLang="en-US" sz="2400" dirty="0"/>
              <a:t>和系统设备表</a:t>
            </a:r>
            <a:r>
              <a:rPr lang="en-US" altLang="zh-CN" sz="2400" dirty="0"/>
              <a:t>SDT</a:t>
            </a:r>
          </a:p>
        </p:txBody>
      </p:sp>
      <p:sp>
        <p:nvSpPr>
          <p:cNvPr id="8" name="íšḻíḑê"/>
          <p:cNvSpPr/>
          <p:nvPr/>
        </p:nvSpPr>
        <p:spPr>
          <a:xfrm>
            <a:off x="1802480" y="1361556"/>
            <a:ext cx="3696051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数据结构</a:t>
            </a:r>
          </a:p>
        </p:txBody>
      </p:sp>
      <p:sp>
        <p:nvSpPr>
          <p:cNvPr id="9" name="îSļiḓè"/>
          <p:cNvSpPr/>
          <p:nvPr/>
        </p:nvSpPr>
        <p:spPr>
          <a:xfrm>
            <a:off x="1118977" y="1347994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0" name="íṥḻîḓe"/>
          <p:cNvSpPr/>
          <p:nvPr/>
        </p:nvSpPr>
        <p:spPr>
          <a:xfrm>
            <a:off x="1138034" y="4974735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îşļiḓè"/>
          <p:cNvSpPr/>
          <p:nvPr/>
        </p:nvSpPr>
        <p:spPr>
          <a:xfrm>
            <a:off x="1118977" y="2918133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ṡḷíďe"/>
          <p:cNvSpPr/>
          <p:nvPr/>
        </p:nvSpPr>
        <p:spPr>
          <a:xfrm>
            <a:off x="1309232" y="1544132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3" name="íSlíḋe"/>
          <p:cNvSpPr/>
          <p:nvPr/>
        </p:nvSpPr>
        <p:spPr>
          <a:xfrm>
            <a:off x="1309231" y="3140150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4" name="ïśḷïḓe"/>
          <p:cNvSpPr/>
          <p:nvPr/>
        </p:nvSpPr>
        <p:spPr>
          <a:xfrm>
            <a:off x="1357227" y="5164195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设备控制表</a:t>
            </a:r>
            <a:r>
              <a:rPr lang="en-US" altLang="zh-CN" sz="2800" b="1" dirty="0">
                <a:solidFill>
                  <a:schemeClr val="bg1"/>
                </a:solidFill>
              </a:rPr>
              <a:t>DCT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Group 1078"/>
          <p:cNvGraphicFramePr>
            <a:graphicFrameLocks noGrp="1"/>
          </p:cNvGraphicFramePr>
          <p:nvPr/>
        </p:nvGraphicFramePr>
        <p:xfrm>
          <a:off x="1695718" y="2028020"/>
          <a:ext cx="1295400" cy="318792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8156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DCT1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34533" marB="34533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87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34533" marB="3453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08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DCT2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34533" marB="3453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732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34533" marB="34533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08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DCTn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34533" marB="3453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Group 1076"/>
          <p:cNvGraphicFramePr>
            <a:graphicFrameLocks noGrp="1"/>
          </p:cNvGraphicFramePr>
          <p:nvPr/>
        </p:nvGraphicFramePr>
        <p:xfrm>
          <a:off x="5193404" y="1933641"/>
          <a:ext cx="5972577" cy="3376681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5972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287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设备类型</a:t>
                      </a:r>
                      <a:r>
                        <a:rPr kumimoji="1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type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5" marB="34525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87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设备标识符：</a:t>
                      </a:r>
                      <a:r>
                        <a:rPr kumimoji="1" lang="en-US" altLang="zh-CN" sz="24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deviceid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5" marB="34525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987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设备状态：等待</a:t>
                      </a:r>
                      <a:r>
                        <a:rPr kumimoji="1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不等待 忙</a:t>
                      </a:r>
                      <a:r>
                        <a:rPr kumimoji="1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闲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5" marB="34525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987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指向控制器表的指针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5" marB="34525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987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重复执行次数或时间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5" marB="34525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697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设备队列的队首指针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5" marB="34525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Line 1073"/>
          <p:cNvSpPr>
            <a:spLocks noChangeShapeType="1"/>
          </p:cNvSpPr>
          <p:nvPr/>
        </p:nvSpPr>
        <p:spPr bwMode="auto">
          <a:xfrm flipV="1">
            <a:off x="3035479" y="1933641"/>
            <a:ext cx="2003377" cy="1445453"/>
          </a:xfrm>
          <a:prstGeom prst="line">
            <a:avLst/>
          </a:prstGeom>
          <a:noFill/>
          <a:ln w="38100">
            <a:solidFill>
              <a:srgbClr val="0000FF"/>
            </a:solidFill>
            <a:prstDash val="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 sz="2400"/>
          </a:p>
        </p:txBody>
      </p:sp>
      <p:sp>
        <p:nvSpPr>
          <p:cNvPr id="6" name="Line 1074"/>
          <p:cNvSpPr>
            <a:spLocks noChangeShapeType="1"/>
          </p:cNvSpPr>
          <p:nvPr/>
        </p:nvSpPr>
        <p:spPr bwMode="auto">
          <a:xfrm>
            <a:off x="3035480" y="3940397"/>
            <a:ext cx="2003376" cy="1275547"/>
          </a:xfrm>
          <a:prstGeom prst="line">
            <a:avLst/>
          </a:prstGeom>
          <a:noFill/>
          <a:ln w="38100">
            <a:solidFill>
              <a:srgbClr val="0000FF"/>
            </a:solidFill>
            <a:prstDash val="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 sz="2400"/>
          </a:p>
        </p:txBody>
      </p:sp>
      <p:sp>
        <p:nvSpPr>
          <p:cNvPr id="7" name="Text Box 1079"/>
          <p:cNvSpPr txBox="1">
            <a:spLocks noChangeArrowheads="1"/>
          </p:cNvSpPr>
          <p:nvPr/>
        </p:nvSpPr>
        <p:spPr bwMode="auto">
          <a:xfrm>
            <a:off x="954409" y="2145672"/>
            <a:ext cx="555280" cy="285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2075" tIns="46038" rIns="92075" bIns="46038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设备控制表集合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控制器控制表、通道控制表</a:t>
            </a:r>
          </a:p>
        </p:txBody>
      </p:sp>
      <p:graphicFrame>
        <p:nvGraphicFramePr>
          <p:cNvPr id="8" name="Group 1094"/>
          <p:cNvGraphicFramePr>
            <a:graphicFrameLocks noGrp="1"/>
          </p:cNvGraphicFramePr>
          <p:nvPr/>
        </p:nvGraphicFramePr>
        <p:xfrm>
          <a:off x="1000259" y="1605836"/>
          <a:ext cx="5091448" cy="2979045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5091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5809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设备控制标识符：</a:t>
                      </a:r>
                      <a:r>
                        <a:rPr kumimoji="1" lang="en-US" altLang="zh-CN" sz="24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controlerid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4" marB="34524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809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控制器状态：忙</a:t>
                      </a:r>
                      <a:r>
                        <a:rPr kumimoji="1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闲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4" marB="34524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809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与控制器连接的通道表指针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4" marB="34524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809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控制器队列的队首指针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4" marB="34524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5809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控制器队列的队尾指针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4" marB="34524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Group 1097"/>
          <p:cNvGraphicFramePr>
            <a:graphicFrameLocks noGrp="1"/>
          </p:cNvGraphicFramePr>
          <p:nvPr/>
        </p:nvGraphicFramePr>
        <p:xfrm>
          <a:off x="6296159" y="1605835"/>
          <a:ext cx="4844066" cy="2979045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4844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5809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通道标识符：</a:t>
                      </a:r>
                      <a:r>
                        <a:rPr kumimoji="1" lang="en-US" altLang="zh-CN" sz="24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channelid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4" marB="34524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809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通道状态：忙</a:t>
                      </a:r>
                      <a:r>
                        <a:rPr kumimoji="1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闲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4" marB="34524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809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与通道连接的控制器表首址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4" marB="34524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809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通道队列的队首指针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4" marB="34524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5809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通道队列的队尾指针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4" marB="34524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 Box 1074"/>
          <p:cNvSpPr txBox="1">
            <a:spLocks noChangeArrowheads="1"/>
          </p:cNvSpPr>
          <p:nvPr/>
        </p:nvSpPr>
        <p:spPr bwMode="auto">
          <a:xfrm>
            <a:off x="1524000" y="4853726"/>
            <a:ext cx="36576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b="0" dirty="0">
                <a:latin typeface="+mn-ea"/>
                <a:ea typeface="+mn-ea"/>
              </a:rPr>
              <a:t>(a)</a:t>
            </a:r>
            <a:r>
              <a:rPr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控制器</a:t>
            </a:r>
            <a:r>
              <a:rPr lang="zh-CN" altLang="en-US" b="0" dirty="0">
                <a:latin typeface="+mn-ea"/>
                <a:ea typeface="+mn-ea"/>
              </a:rPr>
              <a:t>表</a:t>
            </a:r>
            <a:r>
              <a:rPr lang="en-US" altLang="zh-CN" b="0" dirty="0">
                <a:latin typeface="+mn-ea"/>
                <a:ea typeface="+mn-ea"/>
              </a:rPr>
              <a:t>COCT</a:t>
            </a:r>
          </a:p>
        </p:txBody>
      </p:sp>
      <p:sp>
        <p:nvSpPr>
          <p:cNvPr id="11" name="Text Box 1098"/>
          <p:cNvSpPr txBox="1">
            <a:spLocks noChangeArrowheads="1"/>
          </p:cNvSpPr>
          <p:nvPr/>
        </p:nvSpPr>
        <p:spPr bwMode="auto">
          <a:xfrm>
            <a:off x="6987862" y="4853725"/>
            <a:ext cx="36576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b="0">
                <a:latin typeface="+mn-ea"/>
                <a:ea typeface="+mn-ea"/>
              </a:rPr>
              <a:t>(b)</a:t>
            </a:r>
            <a:r>
              <a:rPr lang="zh-CN" altLang="en-US" b="0">
                <a:solidFill>
                  <a:srgbClr val="FF0000"/>
                </a:solidFill>
                <a:latin typeface="+mn-ea"/>
                <a:ea typeface="+mn-ea"/>
              </a:rPr>
              <a:t>通道</a:t>
            </a:r>
            <a:r>
              <a:rPr lang="zh-CN" altLang="en-US" b="0">
                <a:latin typeface="+mn-ea"/>
                <a:ea typeface="+mn-ea"/>
              </a:rPr>
              <a:t>表</a:t>
            </a:r>
            <a:r>
              <a:rPr lang="en-US" altLang="zh-CN" b="0">
                <a:latin typeface="+mn-ea"/>
                <a:ea typeface="+mn-ea"/>
              </a:rPr>
              <a:t>CHCT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系统设备表</a:t>
            </a:r>
            <a:r>
              <a:rPr lang="en-US" altLang="zh-CN" sz="2800" b="1" dirty="0">
                <a:solidFill>
                  <a:schemeClr val="bg1"/>
                </a:solidFill>
              </a:rPr>
              <a:t>SDT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Group 1028"/>
          <p:cNvGraphicFramePr>
            <a:graphicFrameLocks noGrp="1"/>
          </p:cNvGraphicFramePr>
          <p:nvPr/>
        </p:nvGraphicFramePr>
        <p:xfrm>
          <a:off x="2700271" y="1976503"/>
          <a:ext cx="1295400" cy="3097772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444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表目</a:t>
                      </a:r>
                      <a:r>
                        <a:rPr kumimoji="1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9" marB="3452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44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…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9" marB="3452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44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表目</a:t>
                      </a:r>
                      <a:r>
                        <a:rPr kumimoji="1" lang="en-US" altLang="zh-CN" sz="24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i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9" marB="3452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444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…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9" marB="3452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Group 1061"/>
          <p:cNvGraphicFramePr>
            <a:graphicFrameLocks noGrp="1"/>
          </p:cNvGraphicFramePr>
          <p:nvPr/>
        </p:nvGraphicFramePr>
        <p:xfrm>
          <a:off x="5824471" y="1890778"/>
          <a:ext cx="4191000" cy="3183496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5874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设备类型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9" marB="3452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874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设备标识符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9" marB="3452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874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DCT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9" marB="3452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874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驱动程序入口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34529" marB="3452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Line 1056"/>
          <p:cNvSpPr>
            <a:spLocks noChangeShapeType="1"/>
          </p:cNvSpPr>
          <p:nvPr/>
        </p:nvSpPr>
        <p:spPr bwMode="auto">
          <a:xfrm flipV="1">
            <a:off x="3995671" y="1890780"/>
            <a:ext cx="1828800" cy="1290302"/>
          </a:xfrm>
          <a:prstGeom prst="line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 sz="2400"/>
          </a:p>
        </p:txBody>
      </p:sp>
      <p:sp>
        <p:nvSpPr>
          <p:cNvPr id="6" name="Line 1057"/>
          <p:cNvSpPr>
            <a:spLocks noChangeShapeType="1"/>
          </p:cNvSpPr>
          <p:nvPr/>
        </p:nvSpPr>
        <p:spPr bwMode="auto">
          <a:xfrm>
            <a:off x="3995671" y="3813552"/>
            <a:ext cx="1828800" cy="1260722"/>
          </a:xfrm>
          <a:prstGeom prst="line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7.5.4 </a:t>
            </a:r>
            <a:r>
              <a:rPr lang="zh-CN" altLang="en-US" sz="2800" b="1" dirty="0">
                <a:solidFill>
                  <a:schemeClr val="bg1"/>
                </a:solidFill>
              </a:rPr>
              <a:t>逻辑设备名映射物理设备名</a:t>
            </a:r>
          </a:p>
        </p:txBody>
      </p:sp>
      <p:sp>
        <p:nvSpPr>
          <p:cNvPr id="3" name="íšḻîḋè"/>
          <p:cNvSpPr/>
          <p:nvPr/>
        </p:nvSpPr>
        <p:spPr>
          <a:xfrm>
            <a:off x="1746844" y="2808505"/>
            <a:ext cx="9785927" cy="939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32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包含：逻辑设备名、物理设备名和设备驱动程序入口地址</a:t>
            </a:r>
          </a:p>
          <a:p>
            <a:pPr marL="342900" indent="-342900">
              <a:lnSpc>
                <a:spcPct val="132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设置方式：整个系统一张</a:t>
            </a:r>
            <a:r>
              <a:rPr lang="en-US" altLang="zh-CN" sz="2200" dirty="0"/>
              <a:t>LUT</a:t>
            </a:r>
            <a:r>
              <a:rPr lang="zh-CN" altLang="en-US" sz="2200" dirty="0"/>
              <a:t>；每个用户一张</a:t>
            </a:r>
            <a:r>
              <a:rPr lang="en-US" altLang="zh-CN" sz="2200" dirty="0"/>
              <a:t>LUT</a:t>
            </a:r>
          </a:p>
        </p:txBody>
      </p:sp>
      <p:sp>
        <p:nvSpPr>
          <p:cNvPr id="4" name="i$lîďê"/>
          <p:cNvSpPr/>
          <p:nvPr/>
        </p:nvSpPr>
        <p:spPr>
          <a:xfrm>
            <a:off x="1802480" y="2278336"/>
            <a:ext cx="9543808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u="sng" dirty="0">
                <a:solidFill>
                  <a:srgbClr val="FF0000"/>
                </a:solidFill>
                <a:sym typeface="Wingdings" panose="05000000000000000000" pitchFamily="2" charset="2"/>
              </a:rPr>
              <a:t>逻辑设备表</a:t>
            </a:r>
            <a:r>
              <a:rPr lang="en-US" altLang="zh-CN" sz="2400" u="sng" dirty="0">
                <a:solidFill>
                  <a:srgbClr val="FF0000"/>
                </a:solidFill>
                <a:sym typeface="Wingdings" panose="05000000000000000000" pitchFamily="2" charset="2"/>
              </a:rPr>
              <a:t>LUT</a:t>
            </a:r>
            <a:r>
              <a:rPr lang="zh-CN" altLang="en-US" sz="2400" dirty="0">
                <a:sym typeface="Wingdings" panose="05000000000000000000" pitchFamily="2" charset="2"/>
              </a:rPr>
              <a:t>：用于将逻辑设备名映射为物理设备名</a:t>
            </a:r>
            <a:endParaRPr lang="en-US" altLang="zh-CN" sz="2400" dirty="0">
              <a:sym typeface="Wingdings" panose="05000000000000000000" pitchFamily="2" charset="2"/>
            </a:endParaRPr>
          </a:p>
        </p:txBody>
      </p:sp>
      <p:sp>
        <p:nvSpPr>
          <p:cNvPr id="6" name="íšḻíḑê"/>
          <p:cNvSpPr/>
          <p:nvPr/>
        </p:nvSpPr>
        <p:spPr>
          <a:xfrm>
            <a:off x="1802480" y="1168373"/>
            <a:ext cx="9730290" cy="8132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在应用程序中请求使用</a:t>
            </a:r>
            <a:r>
              <a:rPr lang="en-US" altLang="zh-CN" sz="2400" dirty="0"/>
              <a:t>I/O</a:t>
            </a:r>
            <a:r>
              <a:rPr lang="zh-CN" altLang="en-US" sz="2400" dirty="0"/>
              <a:t>设备时，应使用逻辑设备名；而系统只识别物理设备名</a:t>
            </a:r>
          </a:p>
        </p:txBody>
      </p:sp>
      <p:sp>
        <p:nvSpPr>
          <p:cNvPr id="7" name="îSļiḓè"/>
          <p:cNvSpPr/>
          <p:nvPr/>
        </p:nvSpPr>
        <p:spPr>
          <a:xfrm>
            <a:off x="1118977" y="1154811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8" name="îşļiḓè"/>
          <p:cNvSpPr/>
          <p:nvPr/>
        </p:nvSpPr>
        <p:spPr>
          <a:xfrm>
            <a:off x="1118978" y="2177810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9" name="îṡḷíďe"/>
          <p:cNvSpPr/>
          <p:nvPr/>
        </p:nvSpPr>
        <p:spPr>
          <a:xfrm>
            <a:off x="1309232" y="1350949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0" name="íSlíḋe"/>
          <p:cNvSpPr/>
          <p:nvPr/>
        </p:nvSpPr>
        <p:spPr>
          <a:xfrm>
            <a:off x="1309232" y="2399827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2480" y="3747949"/>
            <a:ext cx="9389261" cy="247952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7.5.5 I/O</a:t>
            </a:r>
            <a:r>
              <a:rPr lang="zh-CN" altLang="en-US" sz="2800" b="1" dirty="0">
                <a:solidFill>
                  <a:schemeClr val="bg1"/>
                </a:solidFill>
              </a:rPr>
              <a:t>调度</a:t>
            </a:r>
          </a:p>
        </p:txBody>
      </p:sp>
      <p:sp>
        <p:nvSpPr>
          <p:cNvPr id="3" name="íšḻîḋè"/>
          <p:cNvSpPr/>
          <p:nvPr/>
        </p:nvSpPr>
        <p:spPr>
          <a:xfrm>
            <a:off x="2374711" y="3393990"/>
            <a:ext cx="8388829" cy="93313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3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</a:rPr>
              <a:t>改善系统整体性能；</a:t>
            </a:r>
          </a:p>
          <a:p>
            <a:pPr marL="342900" indent="-342900">
              <a:lnSpc>
                <a:spcPct val="123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</a:rPr>
              <a:t>在进程间公平共享设备访问；</a:t>
            </a:r>
          </a:p>
          <a:p>
            <a:pPr marL="342900" indent="-342900">
              <a:lnSpc>
                <a:spcPct val="123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</a:rPr>
              <a:t>减少完成</a:t>
            </a:r>
            <a:r>
              <a:rPr lang="en-US" altLang="zh-CN" sz="2400" dirty="0">
                <a:solidFill>
                  <a:srgbClr val="0000FF"/>
                </a:solidFill>
              </a:rPr>
              <a:t>I/O</a:t>
            </a:r>
            <a:r>
              <a:rPr lang="zh-CN" altLang="en-US" sz="2400" dirty="0">
                <a:solidFill>
                  <a:srgbClr val="0000FF"/>
                </a:solidFill>
              </a:rPr>
              <a:t>调度所需的平均等待时间。</a:t>
            </a:r>
          </a:p>
        </p:txBody>
      </p:sp>
      <p:sp>
        <p:nvSpPr>
          <p:cNvPr id="4" name="i$lîďê"/>
          <p:cNvSpPr/>
          <p:nvPr/>
        </p:nvSpPr>
        <p:spPr>
          <a:xfrm>
            <a:off x="2430346" y="2942864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通过</a:t>
            </a:r>
            <a:r>
              <a:rPr lang="en-US" altLang="zh-CN" sz="2400" dirty="0">
                <a:solidFill>
                  <a:srgbClr val="FF0000"/>
                </a:solidFill>
              </a:rPr>
              <a:t>I/O</a:t>
            </a:r>
            <a:r>
              <a:rPr lang="zh-CN" altLang="en-US" sz="2400" dirty="0">
                <a:solidFill>
                  <a:srgbClr val="FF0000"/>
                </a:solidFill>
              </a:rPr>
              <a:t>调度可以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5" name="î$ļíḋè"/>
          <p:cNvSpPr/>
          <p:nvPr/>
        </p:nvSpPr>
        <p:spPr>
          <a:xfrm>
            <a:off x="3476732" y="5359729"/>
            <a:ext cx="9730290" cy="75773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为每个设备维护一个请求等待队列。</a:t>
            </a:r>
          </a:p>
        </p:txBody>
      </p:sp>
      <p:sp>
        <p:nvSpPr>
          <p:cNvPr id="6" name="ïṧḷïḋè"/>
          <p:cNvSpPr/>
          <p:nvPr/>
        </p:nvSpPr>
        <p:spPr>
          <a:xfrm>
            <a:off x="3476734" y="4944627"/>
            <a:ext cx="369605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实现：</a:t>
            </a:r>
          </a:p>
        </p:txBody>
      </p:sp>
      <p:sp>
        <p:nvSpPr>
          <p:cNvPr id="7" name="îs1iďé"/>
          <p:cNvSpPr/>
          <p:nvPr/>
        </p:nvSpPr>
        <p:spPr>
          <a:xfrm>
            <a:off x="1821535" y="1637377"/>
            <a:ext cx="9711234" cy="1508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就是按照确定好的顺序来执行</a:t>
            </a:r>
            <a:r>
              <a:rPr lang="en-US" altLang="zh-CN" sz="2400" dirty="0"/>
              <a:t>I/O</a:t>
            </a:r>
            <a:r>
              <a:rPr lang="zh-CN" altLang="en-US" sz="2400" dirty="0"/>
              <a:t>操作；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提高计算机效率。</a:t>
            </a:r>
          </a:p>
        </p:txBody>
      </p:sp>
      <p:sp>
        <p:nvSpPr>
          <p:cNvPr id="8" name="íšḻíḑê"/>
          <p:cNvSpPr/>
          <p:nvPr/>
        </p:nvSpPr>
        <p:spPr>
          <a:xfrm>
            <a:off x="1802480" y="1232766"/>
            <a:ext cx="3696051" cy="41059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调度一组</a:t>
            </a:r>
            <a:r>
              <a:rPr lang="en-US" altLang="zh-CN" sz="2400" dirty="0"/>
              <a:t>I/O</a:t>
            </a:r>
            <a:r>
              <a:rPr lang="zh-CN" altLang="en-US" sz="2400" dirty="0"/>
              <a:t>请求：</a:t>
            </a:r>
          </a:p>
        </p:txBody>
      </p:sp>
      <p:sp>
        <p:nvSpPr>
          <p:cNvPr id="9" name="îSļiḓè"/>
          <p:cNvSpPr/>
          <p:nvPr/>
        </p:nvSpPr>
        <p:spPr>
          <a:xfrm>
            <a:off x="1118977" y="1219204"/>
            <a:ext cx="627867" cy="635373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0" name="íṥḻîḓe"/>
          <p:cNvSpPr/>
          <p:nvPr/>
        </p:nvSpPr>
        <p:spPr>
          <a:xfrm>
            <a:off x="2793230" y="4900662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îşļiḓè"/>
          <p:cNvSpPr/>
          <p:nvPr/>
        </p:nvSpPr>
        <p:spPr>
          <a:xfrm>
            <a:off x="1746844" y="2893854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ṡḷíďe"/>
          <p:cNvSpPr/>
          <p:nvPr/>
        </p:nvSpPr>
        <p:spPr>
          <a:xfrm>
            <a:off x="1309232" y="1415341"/>
            <a:ext cx="261147" cy="25083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3" name="íSlíḋe"/>
          <p:cNvSpPr/>
          <p:nvPr/>
        </p:nvSpPr>
        <p:spPr>
          <a:xfrm>
            <a:off x="1937098" y="3115871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4" name="ïśḷïḓe"/>
          <p:cNvSpPr/>
          <p:nvPr/>
        </p:nvSpPr>
        <p:spPr>
          <a:xfrm>
            <a:off x="3012423" y="5090122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505676"/>
            <a:ext cx="4781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7.1 I/O</a:t>
            </a:r>
            <a:r>
              <a:rPr lang="zh-CN" altLang="en-US" sz="2400" dirty="0">
                <a:latin typeface="+mj-ea"/>
              </a:rPr>
              <a:t>系统的功能、模型和接口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143851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7.2 I/O</a:t>
            </a:r>
            <a:r>
              <a:rPr lang="zh-CN" altLang="en-US" sz="2400" dirty="0">
                <a:latin typeface="+mj-ea"/>
              </a:rPr>
              <a:t>设备和设备控制器</a:t>
            </a:r>
          </a:p>
        </p:txBody>
      </p:sp>
      <p:sp>
        <p:nvSpPr>
          <p:cNvPr id="24" name="矩形 23"/>
          <p:cNvSpPr/>
          <p:nvPr/>
        </p:nvSpPr>
        <p:spPr>
          <a:xfrm>
            <a:off x="1696468" y="2762976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7.3 </a:t>
            </a:r>
            <a:r>
              <a:rPr lang="zh-CN" altLang="en-US" sz="2400" dirty="0">
                <a:latin typeface="+mj-ea"/>
              </a:rPr>
              <a:t>中断和中断处理程序</a:t>
            </a:r>
          </a:p>
        </p:txBody>
      </p:sp>
      <p:sp>
        <p:nvSpPr>
          <p:cNvPr id="25" name="矩形 24"/>
          <p:cNvSpPr/>
          <p:nvPr/>
        </p:nvSpPr>
        <p:spPr>
          <a:xfrm>
            <a:off x="1696468" y="3382101"/>
            <a:ext cx="3905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7.4 </a:t>
            </a:r>
            <a:r>
              <a:rPr lang="zh-CN" altLang="en-US" sz="2400" dirty="0">
                <a:latin typeface="+mj-ea"/>
              </a:rPr>
              <a:t>设备驱动程序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001226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7.5 </a:t>
            </a:r>
            <a:r>
              <a:rPr lang="zh-CN" altLang="en-US" sz="2400" dirty="0">
                <a:latin typeface="+mj-ea"/>
              </a:rPr>
              <a:t>与设备无关的</a:t>
            </a:r>
            <a:r>
              <a:rPr lang="en-US" altLang="zh-CN" sz="2400" dirty="0">
                <a:latin typeface="+mj-ea"/>
              </a:rPr>
              <a:t>I/O</a:t>
            </a:r>
            <a:r>
              <a:rPr lang="zh-CN" altLang="en-US" sz="2400" dirty="0">
                <a:latin typeface="+mj-ea"/>
              </a:rPr>
              <a:t>软件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620351"/>
            <a:ext cx="3682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7.6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用户层的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I/O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软件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239476"/>
            <a:ext cx="4021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7.7 </a:t>
            </a:r>
            <a:r>
              <a:rPr lang="zh-CN" altLang="en-US" sz="2400" dirty="0">
                <a:latin typeface="+mj-ea"/>
              </a:rPr>
              <a:t>缓冲区管理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3909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7</a:t>
            </a:r>
            <a:r>
              <a:rPr lang="zh-CN" altLang="en-US" sz="3600" dirty="0">
                <a:solidFill>
                  <a:srgbClr val="000000"/>
                </a:solidFill>
              </a:rPr>
              <a:t>章 输入</a:t>
            </a:r>
            <a:r>
              <a:rPr lang="en-US" altLang="zh-CN" sz="3600" dirty="0">
                <a:solidFill>
                  <a:srgbClr val="000000"/>
                </a:solidFill>
              </a:rPr>
              <a:t>/</a:t>
            </a:r>
            <a:r>
              <a:rPr lang="zh-CN" altLang="en-US" sz="3600" dirty="0">
                <a:solidFill>
                  <a:srgbClr val="000000"/>
                </a:solidFill>
              </a:rPr>
              <a:t>输出系统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46866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05380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709275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32774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9538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59154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19225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7.6 </a:t>
            </a:r>
            <a:r>
              <a:rPr lang="zh-CN" altLang="en-US" sz="2800" b="1" dirty="0">
                <a:solidFill>
                  <a:schemeClr val="bg1"/>
                </a:solidFill>
              </a:rPr>
              <a:t>用户层的</a:t>
            </a:r>
            <a:r>
              <a:rPr lang="en-US" altLang="zh-CN" sz="2800" b="1" dirty="0">
                <a:solidFill>
                  <a:schemeClr val="bg1"/>
                </a:solidFill>
              </a:rPr>
              <a:t>I/O</a:t>
            </a:r>
            <a:r>
              <a:rPr lang="zh-CN" altLang="en-US" sz="2800" b="1" dirty="0">
                <a:solidFill>
                  <a:schemeClr val="bg1"/>
                </a:solidFill>
              </a:rPr>
              <a:t>软件</a:t>
            </a:r>
          </a:p>
        </p:txBody>
      </p:sp>
      <p:sp>
        <p:nvSpPr>
          <p:cNvPr id="3" name="îṥľíḑé"/>
          <p:cNvSpPr txBox="1"/>
          <p:nvPr/>
        </p:nvSpPr>
        <p:spPr>
          <a:xfrm>
            <a:off x="1371564" y="1376799"/>
            <a:ext cx="8004255" cy="393389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r>
              <a:rPr lang="zh-CN" altLang="en-US" sz="2400" dirty="0"/>
              <a:t>大部分</a:t>
            </a:r>
            <a:r>
              <a:rPr lang="en-US" altLang="zh-CN" sz="2400" dirty="0"/>
              <a:t>I/O</a:t>
            </a:r>
            <a:r>
              <a:rPr lang="zh-CN" altLang="en-US" sz="2400" dirty="0"/>
              <a:t>软件都放在</a:t>
            </a:r>
            <a:r>
              <a:rPr lang="en-US" altLang="zh-CN" sz="2400" dirty="0"/>
              <a:t>OS</a:t>
            </a:r>
            <a:r>
              <a:rPr lang="zh-CN" altLang="en-US" sz="2400" dirty="0"/>
              <a:t>内部，</a:t>
            </a:r>
            <a:r>
              <a:rPr lang="zh-CN" altLang="en-US" sz="2400" dirty="0">
                <a:solidFill>
                  <a:srgbClr val="FF0000"/>
                </a:solidFill>
              </a:rPr>
              <a:t>仍有一小部分在用户层</a:t>
            </a:r>
            <a:endParaRPr lang="en-US" altLang="zh-CN" sz="2400" dirty="0"/>
          </a:p>
        </p:txBody>
      </p:sp>
      <p:sp>
        <p:nvSpPr>
          <p:cNvPr id="4" name="íSľïdé"/>
          <p:cNvSpPr/>
          <p:nvPr/>
        </p:nvSpPr>
        <p:spPr>
          <a:xfrm>
            <a:off x="1989992" y="3058170"/>
            <a:ext cx="567702" cy="511936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5" name="ïŝļíḓê"/>
          <p:cNvSpPr/>
          <p:nvPr/>
        </p:nvSpPr>
        <p:spPr bwMode="auto">
          <a:xfrm>
            <a:off x="8772357" y="3690018"/>
            <a:ext cx="556774" cy="553604"/>
          </a:xfrm>
          <a:custGeom>
            <a:avLst/>
            <a:gdLst>
              <a:gd name="T0" fmla="*/ 3682 w 4808"/>
              <a:gd name="T1" fmla="*/ 2763 h 4789"/>
              <a:gd name="T2" fmla="*/ 3420 w 4808"/>
              <a:gd name="T3" fmla="*/ 2703 h 4789"/>
              <a:gd name="T4" fmla="*/ 3026 w 4808"/>
              <a:gd name="T5" fmla="*/ 2392 h 4789"/>
              <a:gd name="T6" fmla="*/ 2818 w 4808"/>
              <a:gd name="T7" fmla="*/ 2517 h 4789"/>
              <a:gd name="T8" fmla="*/ 3219 w 4808"/>
              <a:gd name="T9" fmla="*/ 1876 h 4789"/>
              <a:gd name="T10" fmla="*/ 3609 w 4808"/>
              <a:gd name="T11" fmla="*/ 1953 h 4789"/>
              <a:gd name="T12" fmla="*/ 4553 w 4808"/>
              <a:gd name="T13" fmla="*/ 720 h 4789"/>
              <a:gd name="T14" fmla="*/ 4388 w 4808"/>
              <a:gd name="T15" fmla="*/ 680 h 4789"/>
              <a:gd name="T16" fmla="*/ 3872 w 4808"/>
              <a:gd name="T17" fmla="*/ 1161 h 4789"/>
              <a:gd name="T18" fmla="*/ 3859 w 4808"/>
              <a:gd name="T19" fmla="*/ 1160 h 4789"/>
              <a:gd name="T20" fmla="*/ 3491 w 4808"/>
              <a:gd name="T21" fmla="*/ 1099 h 4789"/>
              <a:gd name="T22" fmla="*/ 3432 w 4808"/>
              <a:gd name="T23" fmla="*/ 731 h 4789"/>
              <a:gd name="T24" fmla="*/ 3454 w 4808"/>
              <a:gd name="T25" fmla="*/ 658 h 4789"/>
              <a:gd name="T26" fmla="*/ 3938 w 4808"/>
              <a:gd name="T27" fmla="*/ 104 h 4789"/>
              <a:gd name="T28" fmla="*/ 3609 w 4808"/>
              <a:gd name="T29" fmla="*/ 0 h 4789"/>
              <a:gd name="T30" fmla="*/ 2710 w 4808"/>
              <a:gd name="T31" fmla="*/ 1369 h 4789"/>
              <a:gd name="T32" fmla="*/ 1300 w 4808"/>
              <a:gd name="T33" fmla="*/ 999 h 4789"/>
              <a:gd name="T34" fmla="*/ 1309 w 4808"/>
              <a:gd name="T35" fmla="*/ 892 h 4789"/>
              <a:gd name="T36" fmla="*/ 865 w 4808"/>
              <a:gd name="T37" fmla="*/ 294 h 4789"/>
              <a:gd name="T38" fmla="*/ 665 w 4808"/>
              <a:gd name="T39" fmla="*/ 298 h 4789"/>
              <a:gd name="T40" fmla="*/ 278 w 4808"/>
              <a:gd name="T41" fmla="*/ 787 h 4789"/>
              <a:gd name="T42" fmla="*/ 630 w 4808"/>
              <a:gd name="T43" fmla="*/ 1163 h 4789"/>
              <a:gd name="T44" fmla="*/ 926 w 4808"/>
              <a:gd name="T45" fmla="*/ 1291 h 4789"/>
              <a:gd name="T46" fmla="*/ 1018 w 4808"/>
              <a:gd name="T47" fmla="*/ 1282 h 4789"/>
              <a:gd name="T48" fmla="*/ 1485 w 4808"/>
              <a:gd name="T49" fmla="*/ 2594 h 4789"/>
              <a:gd name="T50" fmla="*/ 1037 w 4808"/>
              <a:gd name="T51" fmla="*/ 2572 h 4789"/>
              <a:gd name="T52" fmla="*/ 92 w 4808"/>
              <a:gd name="T53" fmla="*/ 3809 h 4789"/>
              <a:gd name="T54" fmla="*/ 186 w 4808"/>
              <a:gd name="T55" fmla="*/ 3882 h 4789"/>
              <a:gd name="T56" fmla="*/ 727 w 4808"/>
              <a:gd name="T57" fmla="*/ 3384 h 4789"/>
              <a:gd name="T58" fmla="*/ 789 w 4808"/>
              <a:gd name="T59" fmla="*/ 3371 h 4789"/>
              <a:gd name="T60" fmla="*/ 796 w 4808"/>
              <a:gd name="T61" fmla="*/ 3372 h 4789"/>
              <a:gd name="T62" fmla="*/ 1218 w 4808"/>
              <a:gd name="T63" fmla="*/ 3798 h 4789"/>
              <a:gd name="T64" fmla="*/ 1192 w 4808"/>
              <a:gd name="T65" fmla="*/ 3873 h 4789"/>
              <a:gd name="T66" fmla="*/ 707 w 4808"/>
              <a:gd name="T67" fmla="*/ 4427 h 4789"/>
              <a:gd name="T68" fmla="*/ 1037 w 4808"/>
              <a:gd name="T69" fmla="*/ 4531 h 4789"/>
              <a:gd name="T70" fmla="*/ 2016 w 4808"/>
              <a:gd name="T71" fmla="*/ 3551 h 4789"/>
              <a:gd name="T72" fmla="*/ 1994 w 4808"/>
              <a:gd name="T73" fmla="*/ 3103 h 4789"/>
              <a:gd name="T74" fmla="*/ 2535 w 4808"/>
              <a:gd name="T75" fmla="*/ 2799 h 4789"/>
              <a:gd name="T76" fmla="*/ 2410 w 4808"/>
              <a:gd name="T77" fmla="*/ 3007 h 4789"/>
              <a:gd name="T78" fmla="*/ 2721 w 4808"/>
              <a:gd name="T79" fmla="*/ 3401 h 4789"/>
              <a:gd name="T80" fmla="*/ 2781 w 4808"/>
              <a:gd name="T81" fmla="*/ 3663 h 4789"/>
              <a:gd name="T82" fmla="*/ 4013 w 4808"/>
              <a:gd name="T83" fmla="*/ 4789 h 4789"/>
              <a:gd name="T84" fmla="*/ 4734 w 4808"/>
              <a:gd name="T85" fmla="*/ 4173 h 4789"/>
              <a:gd name="T86" fmla="*/ 4734 w 4808"/>
              <a:gd name="T87" fmla="*/ 3815 h 4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08" h="4789">
                <a:moveTo>
                  <a:pt x="4734" y="3815"/>
                </a:moveTo>
                <a:lnTo>
                  <a:pt x="3682" y="2763"/>
                </a:lnTo>
                <a:cubicBezTo>
                  <a:pt x="3634" y="2715"/>
                  <a:pt x="3570" y="2689"/>
                  <a:pt x="3502" y="2689"/>
                </a:cubicBezTo>
                <a:cubicBezTo>
                  <a:pt x="3474" y="2689"/>
                  <a:pt x="3446" y="2694"/>
                  <a:pt x="3420" y="2703"/>
                </a:cubicBezTo>
                <a:lnTo>
                  <a:pt x="3167" y="2450"/>
                </a:lnTo>
                <a:cubicBezTo>
                  <a:pt x="3130" y="2413"/>
                  <a:pt x="3079" y="2392"/>
                  <a:pt x="3026" y="2392"/>
                </a:cubicBezTo>
                <a:cubicBezTo>
                  <a:pt x="2972" y="2392"/>
                  <a:pt x="2922" y="2413"/>
                  <a:pt x="2884" y="2450"/>
                </a:cubicBezTo>
                <a:lnTo>
                  <a:pt x="2818" y="2517"/>
                </a:lnTo>
                <a:lnTo>
                  <a:pt x="2699" y="2398"/>
                </a:lnTo>
                <a:lnTo>
                  <a:pt x="3219" y="1876"/>
                </a:lnTo>
                <a:cubicBezTo>
                  <a:pt x="3340" y="1928"/>
                  <a:pt x="3472" y="1953"/>
                  <a:pt x="3609" y="1953"/>
                </a:cubicBezTo>
                <a:lnTo>
                  <a:pt x="3609" y="1953"/>
                </a:lnTo>
                <a:cubicBezTo>
                  <a:pt x="3870" y="1953"/>
                  <a:pt x="4116" y="1854"/>
                  <a:pt x="4301" y="1669"/>
                </a:cubicBezTo>
                <a:cubicBezTo>
                  <a:pt x="4549" y="1421"/>
                  <a:pt x="4646" y="1059"/>
                  <a:pt x="4553" y="720"/>
                </a:cubicBezTo>
                <a:cubicBezTo>
                  <a:pt x="4542" y="678"/>
                  <a:pt x="4502" y="648"/>
                  <a:pt x="4459" y="648"/>
                </a:cubicBezTo>
                <a:cubicBezTo>
                  <a:pt x="4441" y="648"/>
                  <a:pt x="4413" y="654"/>
                  <a:pt x="4388" y="680"/>
                </a:cubicBezTo>
                <a:cubicBezTo>
                  <a:pt x="4384" y="683"/>
                  <a:pt x="4034" y="1030"/>
                  <a:pt x="3918" y="1146"/>
                </a:cubicBezTo>
                <a:cubicBezTo>
                  <a:pt x="3906" y="1159"/>
                  <a:pt x="3885" y="1161"/>
                  <a:pt x="3872" y="1161"/>
                </a:cubicBezTo>
                <a:cubicBezTo>
                  <a:pt x="3864" y="1161"/>
                  <a:pt x="3859" y="1160"/>
                  <a:pt x="3859" y="1160"/>
                </a:cubicBezTo>
                <a:lnTo>
                  <a:pt x="3859" y="1160"/>
                </a:lnTo>
                <a:lnTo>
                  <a:pt x="3851" y="1159"/>
                </a:lnTo>
                <a:cubicBezTo>
                  <a:pt x="3707" y="1146"/>
                  <a:pt x="3535" y="1119"/>
                  <a:pt x="3491" y="1099"/>
                </a:cubicBezTo>
                <a:cubicBezTo>
                  <a:pt x="3470" y="1055"/>
                  <a:pt x="3445" y="879"/>
                  <a:pt x="3432" y="733"/>
                </a:cubicBezTo>
                <a:lnTo>
                  <a:pt x="3432" y="731"/>
                </a:lnTo>
                <a:lnTo>
                  <a:pt x="3429" y="727"/>
                </a:lnTo>
                <a:cubicBezTo>
                  <a:pt x="3428" y="720"/>
                  <a:pt x="3425" y="687"/>
                  <a:pt x="3454" y="658"/>
                </a:cubicBezTo>
                <a:cubicBezTo>
                  <a:pt x="3574" y="538"/>
                  <a:pt x="3905" y="204"/>
                  <a:pt x="3908" y="201"/>
                </a:cubicBezTo>
                <a:cubicBezTo>
                  <a:pt x="3936" y="173"/>
                  <a:pt x="3947" y="138"/>
                  <a:pt x="3938" y="104"/>
                </a:cubicBezTo>
                <a:cubicBezTo>
                  <a:pt x="3927" y="64"/>
                  <a:pt x="3893" y="42"/>
                  <a:pt x="3865" y="34"/>
                </a:cubicBezTo>
                <a:cubicBezTo>
                  <a:pt x="3782" y="11"/>
                  <a:pt x="3695" y="0"/>
                  <a:pt x="3609" y="0"/>
                </a:cubicBezTo>
                <a:cubicBezTo>
                  <a:pt x="3347" y="0"/>
                  <a:pt x="3101" y="102"/>
                  <a:pt x="2916" y="287"/>
                </a:cubicBezTo>
                <a:cubicBezTo>
                  <a:pt x="2624" y="579"/>
                  <a:pt x="2555" y="1011"/>
                  <a:pt x="2710" y="1369"/>
                </a:cubicBezTo>
                <a:lnTo>
                  <a:pt x="2190" y="1889"/>
                </a:lnTo>
                <a:lnTo>
                  <a:pt x="1300" y="999"/>
                </a:lnTo>
                <a:cubicBezTo>
                  <a:pt x="1300" y="998"/>
                  <a:pt x="1299" y="998"/>
                  <a:pt x="1299" y="997"/>
                </a:cubicBezTo>
                <a:cubicBezTo>
                  <a:pt x="1307" y="963"/>
                  <a:pt x="1311" y="928"/>
                  <a:pt x="1309" y="892"/>
                </a:cubicBezTo>
                <a:cubicBezTo>
                  <a:pt x="1305" y="788"/>
                  <a:pt x="1260" y="689"/>
                  <a:pt x="1182" y="611"/>
                </a:cubicBezTo>
                <a:lnTo>
                  <a:pt x="865" y="294"/>
                </a:lnTo>
                <a:cubicBezTo>
                  <a:pt x="858" y="288"/>
                  <a:pt x="821" y="253"/>
                  <a:pt x="766" y="253"/>
                </a:cubicBezTo>
                <a:cubicBezTo>
                  <a:pt x="740" y="253"/>
                  <a:pt x="702" y="261"/>
                  <a:pt x="665" y="298"/>
                </a:cubicBezTo>
                <a:lnTo>
                  <a:pt x="318" y="645"/>
                </a:lnTo>
                <a:cubicBezTo>
                  <a:pt x="277" y="685"/>
                  <a:pt x="263" y="737"/>
                  <a:pt x="278" y="787"/>
                </a:cubicBezTo>
                <a:cubicBezTo>
                  <a:pt x="288" y="820"/>
                  <a:pt x="308" y="842"/>
                  <a:pt x="314" y="848"/>
                </a:cubicBezTo>
                <a:lnTo>
                  <a:pt x="630" y="1163"/>
                </a:lnTo>
                <a:cubicBezTo>
                  <a:pt x="712" y="1246"/>
                  <a:pt x="817" y="1291"/>
                  <a:pt x="926" y="1291"/>
                </a:cubicBezTo>
                <a:lnTo>
                  <a:pt x="926" y="1291"/>
                </a:lnTo>
                <a:cubicBezTo>
                  <a:pt x="957" y="1291"/>
                  <a:pt x="987" y="1287"/>
                  <a:pt x="1016" y="1280"/>
                </a:cubicBezTo>
                <a:cubicBezTo>
                  <a:pt x="1017" y="1281"/>
                  <a:pt x="1017" y="1281"/>
                  <a:pt x="1018" y="1282"/>
                </a:cubicBezTo>
                <a:lnTo>
                  <a:pt x="1907" y="2171"/>
                </a:lnTo>
                <a:lnTo>
                  <a:pt x="1485" y="2594"/>
                </a:lnTo>
                <a:cubicBezTo>
                  <a:pt x="1466" y="2613"/>
                  <a:pt x="1449" y="2634"/>
                  <a:pt x="1435" y="2656"/>
                </a:cubicBezTo>
                <a:cubicBezTo>
                  <a:pt x="1311" y="2601"/>
                  <a:pt x="1176" y="2572"/>
                  <a:pt x="1037" y="2572"/>
                </a:cubicBezTo>
                <a:cubicBezTo>
                  <a:pt x="775" y="2572"/>
                  <a:pt x="529" y="2674"/>
                  <a:pt x="344" y="2859"/>
                </a:cubicBezTo>
                <a:cubicBezTo>
                  <a:pt x="96" y="3106"/>
                  <a:pt x="0" y="3471"/>
                  <a:pt x="92" y="3809"/>
                </a:cubicBezTo>
                <a:cubicBezTo>
                  <a:pt x="103" y="3852"/>
                  <a:pt x="143" y="3882"/>
                  <a:pt x="186" y="3882"/>
                </a:cubicBezTo>
                <a:lnTo>
                  <a:pt x="186" y="3882"/>
                </a:lnTo>
                <a:cubicBezTo>
                  <a:pt x="204" y="3882"/>
                  <a:pt x="232" y="3877"/>
                  <a:pt x="258" y="3851"/>
                </a:cubicBezTo>
                <a:cubicBezTo>
                  <a:pt x="261" y="3847"/>
                  <a:pt x="611" y="3500"/>
                  <a:pt x="727" y="3384"/>
                </a:cubicBezTo>
                <a:cubicBezTo>
                  <a:pt x="740" y="3372"/>
                  <a:pt x="762" y="3370"/>
                  <a:pt x="774" y="3370"/>
                </a:cubicBezTo>
                <a:cubicBezTo>
                  <a:pt x="783" y="3370"/>
                  <a:pt x="789" y="3371"/>
                  <a:pt x="789" y="3371"/>
                </a:cubicBezTo>
                <a:lnTo>
                  <a:pt x="789" y="3371"/>
                </a:lnTo>
                <a:lnTo>
                  <a:pt x="796" y="3372"/>
                </a:lnTo>
                <a:cubicBezTo>
                  <a:pt x="940" y="3385"/>
                  <a:pt x="1113" y="3411"/>
                  <a:pt x="1157" y="3431"/>
                </a:cubicBezTo>
                <a:cubicBezTo>
                  <a:pt x="1178" y="3475"/>
                  <a:pt x="1205" y="3652"/>
                  <a:pt x="1218" y="3798"/>
                </a:cubicBezTo>
                <a:lnTo>
                  <a:pt x="1219" y="3805"/>
                </a:lnTo>
                <a:cubicBezTo>
                  <a:pt x="1219" y="3805"/>
                  <a:pt x="1223" y="3842"/>
                  <a:pt x="1192" y="3873"/>
                </a:cubicBezTo>
                <a:cubicBezTo>
                  <a:pt x="1072" y="3993"/>
                  <a:pt x="741" y="4327"/>
                  <a:pt x="738" y="4330"/>
                </a:cubicBezTo>
                <a:cubicBezTo>
                  <a:pt x="710" y="4358"/>
                  <a:pt x="699" y="4393"/>
                  <a:pt x="707" y="4427"/>
                </a:cubicBezTo>
                <a:cubicBezTo>
                  <a:pt x="718" y="4467"/>
                  <a:pt x="752" y="4489"/>
                  <a:pt x="780" y="4497"/>
                </a:cubicBezTo>
                <a:cubicBezTo>
                  <a:pt x="864" y="4519"/>
                  <a:pt x="950" y="4531"/>
                  <a:pt x="1037" y="4531"/>
                </a:cubicBezTo>
                <a:cubicBezTo>
                  <a:pt x="1298" y="4531"/>
                  <a:pt x="1544" y="4429"/>
                  <a:pt x="1729" y="4244"/>
                </a:cubicBezTo>
                <a:cubicBezTo>
                  <a:pt x="1914" y="4059"/>
                  <a:pt x="2016" y="3813"/>
                  <a:pt x="2016" y="3551"/>
                </a:cubicBezTo>
                <a:cubicBezTo>
                  <a:pt x="2016" y="3412"/>
                  <a:pt x="1987" y="3277"/>
                  <a:pt x="1932" y="3153"/>
                </a:cubicBezTo>
                <a:cubicBezTo>
                  <a:pt x="1954" y="3139"/>
                  <a:pt x="1975" y="3122"/>
                  <a:pt x="1994" y="3103"/>
                </a:cubicBezTo>
                <a:lnTo>
                  <a:pt x="2417" y="2681"/>
                </a:lnTo>
                <a:lnTo>
                  <a:pt x="2535" y="2799"/>
                </a:lnTo>
                <a:lnTo>
                  <a:pt x="2469" y="2866"/>
                </a:lnTo>
                <a:cubicBezTo>
                  <a:pt x="2431" y="2904"/>
                  <a:pt x="2410" y="2954"/>
                  <a:pt x="2410" y="3007"/>
                </a:cubicBezTo>
                <a:cubicBezTo>
                  <a:pt x="2410" y="3061"/>
                  <a:pt x="2431" y="3111"/>
                  <a:pt x="2469" y="3149"/>
                </a:cubicBezTo>
                <a:lnTo>
                  <a:pt x="2721" y="3401"/>
                </a:lnTo>
                <a:cubicBezTo>
                  <a:pt x="2712" y="3427"/>
                  <a:pt x="2707" y="3455"/>
                  <a:pt x="2707" y="3484"/>
                </a:cubicBezTo>
                <a:cubicBezTo>
                  <a:pt x="2707" y="3552"/>
                  <a:pt x="2734" y="3615"/>
                  <a:pt x="2781" y="3663"/>
                </a:cubicBezTo>
                <a:lnTo>
                  <a:pt x="3834" y="4715"/>
                </a:lnTo>
                <a:cubicBezTo>
                  <a:pt x="3881" y="4763"/>
                  <a:pt x="3945" y="4789"/>
                  <a:pt x="4013" y="4789"/>
                </a:cubicBezTo>
                <a:cubicBezTo>
                  <a:pt x="4081" y="4789"/>
                  <a:pt x="4144" y="4763"/>
                  <a:pt x="4192" y="4715"/>
                </a:cubicBezTo>
                <a:lnTo>
                  <a:pt x="4734" y="4173"/>
                </a:lnTo>
                <a:cubicBezTo>
                  <a:pt x="4782" y="4126"/>
                  <a:pt x="4808" y="4062"/>
                  <a:pt x="4808" y="3994"/>
                </a:cubicBezTo>
                <a:cubicBezTo>
                  <a:pt x="4808" y="3926"/>
                  <a:pt x="4782" y="3863"/>
                  <a:pt x="4734" y="38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6" name="îṧľîdé"/>
          <p:cNvSpPr/>
          <p:nvPr/>
        </p:nvSpPr>
        <p:spPr>
          <a:xfrm>
            <a:off x="3661266" y="2642268"/>
            <a:ext cx="4034934" cy="2095500"/>
          </a:xfrm>
          <a:prstGeom prst="leftRightRibbon">
            <a:avLst>
              <a:gd name="adj1" fmla="val 50000"/>
              <a:gd name="adj2" fmla="val 50000"/>
              <a:gd name="adj3" fmla="val 3333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" name="内容占位符 2"/>
          <p:cNvSpPr txBox="1"/>
          <p:nvPr/>
        </p:nvSpPr>
        <p:spPr>
          <a:xfrm>
            <a:off x="1763380" y="3690018"/>
            <a:ext cx="1185882" cy="37970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80"/>
              </a:spcBef>
              <a:buNone/>
              <a:defRPr/>
            </a:pPr>
            <a:r>
              <a:rPr lang="zh-CN" altLang="en-US" sz="2400" dirty="0"/>
              <a:t>库函数</a:t>
            </a:r>
          </a:p>
        </p:txBody>
      </p:sp>
      <p:sp>
        <p:nvSpPr>
          <p:cNvPr id="8" name="内容占位符 2"/>
          <p:cNvSpPr txBox="1"/>
          <p:nvPr/>
        </p:nvSpPr>
        <p:spPr>
          <a:xfrm>
            <a:off x="7779265" y="4368386"/>
            <a:ext cx="3232171" cy="8422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2000"/>
              </a:lnSpc>
              <a:spcBef>
                <a:spcPts val="580"/>
              </a:spcBef>
              <a:buNone/>
              <a:defRPr/>
            </a:pPr>
            <a:r>
              <a:rPr lang="zh-CN" altLang="en-US" sz="2400" dirty="0"/>
              <a:t>假脱机</a:t>
            </a:r>
            <a:r>
              <a:rPr lang="en-US" altLang="zh-CN" sz="2400" dirty="0"/>
              <a:t>(Spooling)</a:t>
            </a:r>
            <a:r>
              <a:rPr lang="zh-CN" altLang="en-US" sz="2400" dirty="0"/>
              <a:t>系统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7.6.1 </a:t>
            </a:r>
            <a:r>
              <a:rPr lang="zh-CN" altLang="en-US" sz="2800" b="1" dirty="0">
                <a:solidFill>
                  <a:schemeClr val="bg1"/>
                </a:solidFill>
              </a:rPr>
              <a:t>系统调用与库函数</a:t>
            </a:r>
            <a:r>
              <a:rPr lang="en-US" altLang="zh-CN" sz="2800" b="1" dirty="0">
                <a:solidFill>
                  <a:schemeClr val="bg1"/>
                </a:solidFill>
              </a:rPr>
              <a:t>d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矩形: 圆角 4"/>
          <p:cNvSpPr/>
          <p:nvPr/>
        </p:nvSpPr>
        <p:spPr>
          <a:xfrm>
            <a:off x="881726" y="133175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bg1"/>
                </a:solidFill>
              </a:rPr>
              <a:t>系统调用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881725" y="2054341"/>
            <a:ext cx="4290910" cy="160325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应用程序通过系统调用间接调用</a:t>
            </a:r>
            <a:r>
              <a:rPr lang="en-US" altLang="zh-CN" sz="2400" dirty="0"/>
              <a:t>OS</a:t>
            </a:r>
            <a:r>
              <a:rPr lang="zh-CN" altLang="en-US" sz="2400" dirty="0"/>
              <a:t>中的</a:t>
            </a:r>
            <a:r>
              <a:rPr lang="en-US" altLang="zh-CN" sz="2400" dirty="0"/>
              <a:t>I/O</a:t>
            </a:r>
            <a:r>
              <a:rPr lang="zh-CN" altLang="en-US" sz="2400" dirty="0"/>
              <a:t>过程，对</a:t>
            </a:r>
            <a:r>
              <a:rPr lang="en-US" altLang="zh-CN" sz="2400" dirty="0"/>
              <a:t>I/O</a:t>
            </a:r>
            <a:r>
              <a:rPr lang="zh-CN" altLang="en-US" sz="2400" dirty="0"/>
              <a:t>设备进行操作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933055" y="3933289"/>
            <a:ext cx="2691647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bg1"/>
                </a:solidFill>
              </a:rPr>
              <a:t>库函数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933055" y="4655873"/>
            <a:ext cx="4239580" cy="298122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altLang="zh-CN" sz="2400" dirty="0"/>
              <a:t>Win32 API</a:t>
            </a:r>
          </a:p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altLang="zh-CN" sz="2400" dirty="0"/>
              <a:t>C </a:t>
            </a:r>
            <a:r>
              <a:rPr lang="zh-CN" altLang="en-US" sz="2400" dirty="0"/>
              <a:t>语言或</a:t>
            </a:r>
            <a:r>
              <a:rPr lang="en-US" altLang="zh-CN" sz="2400" dirty="0"/>
              <a:t>UNIX</a:t>
            </a:r>
            <a:r>
              <a:rPr lang="zh-CN" altLang="en-US" sz="2400" dirty="0"/>
              <a:t>系统中，系统调用与库函数，几乎一一对应</a:t>
            </a:r>
          </a:p>
        </p:txBody>
      </p:sp>
      <p:grpSp>
        <p:nvGrpSpPr>
          <p:cNvPr id="10" name="组合 17"/>
          <p:cNvGrpSpPr/>
          <p:nvPr/>
        </p:nvGrpSpPr>
        <p:grpSpPr bwMode="auto">
          <a:xfrm>
            <a:off x="5763882" y="1681708"/>
            <a:ext cx="6159062" cy="4041776"/>
            <a:chOff x="2437056" y="1415356"/>
            <a:chExt cx="5030468" cy="4314368"/>
          </a:xfrm>
        </p:grpSpPr>
        <p:sp>
          <p:nvSpPr>
            <p:cNvPr id="11" name="矩形 10"/>
            <p:cNvSpPr/>
            <p:nvPr/>
          </p:nvSpPr>
          <p:spPr bwMode="auto">
            <a:xfrm>
              <a:off x="2519785" y="2512845"/>
              <a:ext cx="1670569" cy="76215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0"/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2400" b="0" dirty="0">
                  <a:solidFill>
                    <a:schemeClr val="bg1"/>
                  </a:solidFill>
                  <a:latin typeface="+mn-ea"/>
                </a:rPr>
                <a:t>系统调用命令</a:t>
              </a:r>
            </a:p>
          </p:txBody>
        </p:sp>
        <p:sp>
          <p:nvSpPr>
            <p:cNvPr id="12" name="矩形 19"/>
            <p:cNvSpPr>
              <a:spLocks noChangeArrowheads="1"/>
            </p:cNvSpPr>
            <p:nvPr/>
          </p:nvSpPr>
          <p:spPr bwMode="auto">
            <a:xfrm>
              <a:off x="2519785" y="4114782"/>
              <a:ext cx="1671225" cy="76198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矩形 20"/>
            <p:cNvSpPr>
              <a:spLocks noChangeArrowheads="1"/>
            </p:cNvSpPr>
            <p:nvPr/>
          </p:nvSpPr>
          <p:spPr bwMode="auto">
            <a:xfrm>
              <a:off x="6019762" y="3124208"/>
              <a:ext cx="1447762" cy="1066772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14" name="直接箭头连接符 21"/>
            <p:cNvCxnSpPr>
              <a:cxnSpLocks noChangeShapeType="1"/>
            </p:cNvCxnSpPr>
            <p:nvPr/>
          </p:nvCxnSpPr>
          <p:spPr bwMode="auto">
            <a:xfrm flipV="1">
              <a:off x="4191010" y="3124208"/>
              <a:ext cx="1828752" cy="15239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5" name="直接箭头连接符 22"/>
            <p:cNvCxnSpPr>
              <a:cxnSpLocks noChangeShapeType="1"/>
            </p:cNvCxnSpPr>
            <p:nvPr/>
          </p:nvCxnSpPr>
          <p:spPr bwMode="auto">
            <a:xfrm flipH="1" flipV="1">
              <a:off x="4191010" y="4114782"/>
              <a:ext cx="1828752" cy="7619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6" name="直接连接符 23"/>
            <p:cNvCxnSpPr>
              <a:cxnSpLocks noChangeShapeType="1"/>
            </p:cNvCxnSpPr>
            <p:nvPr/>
          </p:nvCxnSpPr>
          <p:spPr bwMode="auto">
            <a:xfrm>
              <a:off x="5281642" y="1691230"/>
              <a:ext cx="0" cy="40384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</a:ln>
          </p:spPr>
        </p:cxnSp>
        <p:cxnSp>
          <p:nvCxnSpPr>
            <p:cNvPr id="17" name="直接连接符 24"/>
            <p:cNvCxnSpPr>
              <a:cxnSpLocks noChangeShapeType="1"/>
            </p:cNvCxnSpPr>
            <p:nvPr/>
          </p:nvCxnSpPr>
          <p:spPr bwMode="auto">
            <a:xfrm>
              <a:off x="2519785" y="3274997"/>
              <a:ext cx="0" cy="83817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</a:ln>
          </p:spPr>
        </p:cxnSp>
        <p:cxnSp>
          <p:nvCxnSpPr>
            <p:cNvPr id="18" name="直接连接符 25"/>
            <p:cNvCxnSpPr>
              <a:cxnSpLocks noChangeShapeType="1"/>
            </p:cNvCxnSpPr>
            <p:nvPr/>
          </p:nvCxnSpPr>
          <p:spPr bwMode="auto">
            <a:xfrm>
              <a:off x="4191010" y="3276604"/>
              <a:ext cx="0" cy="83817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</a:ln>
          </p:spPr>
        </p:cxnSp>
        <p:sp>
          <p:nvSpPr>
            <p:cNvPr id="19" name="文本框 26"/>
            <p:cNvSpPr txBox="1">
              <a:spLocks noChangeArrowheads="1"/>
            </p:cNvSpPr>
            <p:nvPr/>
          </p:nvSpPr>
          <p:spPr bwMode="auto">
            <a:xfrm>
              <a:off x="3535278" y="1444830"/>
              <a:ext cx="1142970" cy="492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r>
                <a:rPr lang="zh-CN" altLang="en-US" b="0" dirty="0">
                  <a:latin typeface="+mn-ea"/>
                  <a:ea typeface="+mn-ea"/>
                </a:rPr>
                <a:t>用户态</a:t>
              </a:r>
            </a:p>
          </p:txBody>
        </p:sp>
        <p:sp>
          <p:nvSpPr>
            <p:cNvPr id="21" name="文本框 27"/>
            <p:cNvSpPr txBox="1">
              <a:spLocks noChangeArrowheads="1"/>
            </p:cNvSpPr>
            <p:nvPr/>
          </p:nvSpPr>
          <p:spPr bwMode="auto">
            <a:xfrm>
              <a:off x="5772792" y="1415356"/>
              <a:ext cx="1142970" cy="492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r>
                <a:rPr lang="zh-CN" altLang="en-US" b="0">
                  <a:latin typeface="+mn-ea"/>
                  <a:ea typeface="+mn-ea"/>
                </a:rPr>
                <a:t>内核态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437056" y="1960879"/>
              <a:ext cx="1372246" cy="49280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b="0" dirty="0">
                  <a:latin typeface="+mn-ea"/>
                </a:rPr>
                <a:t>用户程序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057520" y="2603026"/>
              <a:ext cx="1372245" cy="49280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b="0" dirty="0">
                  <a:solidFill>
                    <a:srgbClr val="FF0000"/>
                  </a:solidFill>
                  <a:latin typeface="+mn-ea"/>
                </a:rPr>
                <a:t>系统调用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373458" y="2676283"/>
              <a:ext cx="725080" cy="49280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b="0" dirty="0">
                  <a:latin typeface="+mn-ea"/>
                </a:rPr>
                <a:t>调用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381896" y="4216780"/>
              <a:ext cx="723490" cy="49280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b="0" dirty="0">
                  <a:latin typeface="+mn-ea"/>
                </a:rPr>
                <a:t>返回</a:t>
              </a: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5525037" y="1331757"/>
            <a:ext cx="0" cy="4793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172635" y="5924282"/>
            <a:ext cx="67503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7.1.1 I/O</a:t>
            </a:r>
            <a:r>
              <a:rPr lang="zh-CN" altLang="en-US" sz="2800" b="1" dirty="0">
                <a:solidFill>
                  <a:schemeClr val="bg1"/>
                </a:solidFill>
              </a:rPr>
              <a:t>系统的基本功能</a:t>
            </a:r>
          </a:p>
        </p:txBody>
      </p:sp>
      <p:grpSp>
        <p:nvGrpSpPr>
          <p:cNvPr id="10" name="22440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49027" y="1702977"/>
            <a:ext cx="11387762" cy="3896669"/>
            <a:chOff x="233117" y="1393884"/>
            <a:chExt cx="11387762" cy="3896669"/>
          </a:xfrm>
        </p:grpSpPr>
        <p:sp>
          <p:nvSpPr>
            <p:cNvPr id="11" name="íśḷíḋé"/>
            <p:cNvSpPr/>
            <p:nvPr/>
          </p:nvSpPr>
          <p:spPr bwMode="auto">
            <a:xfrm>
              <a:off x="4801181" y="2133141"/>
              <a:ext cx="2589100" cy="2588226"/>
            </a:xfrm>
            <a:prstGeom prst="ellipse">
              <a:avLst/>
            </a:prstGeom>
            <a:blipFill>
              <a:blip r:embed="rId3"/>
              <a:stretch>
                <a:fillRect l="-25098" r="-24851"/>
              </a:stretch>
            </a:blipFill>
            <a:ln w="57150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en-US" sz="2800" b="1">
                <a:solidFill>
                  <a:schemeClr val="lt1"/>
                </a:solidFill>
              </a:endParaRPr>
            </a:p>
          </p:txBody>
        </p:sp>
        <p:sp>
          <p:nvSpPr>
            <p:cNvPr id="12" name="ïSlïďè"/>
            <p:cNvSpPr/>
            <p:nvPr/>
          </p:nvSpPr>
          <p:spPr bwMode="auto">
            <a:xfrm>
              <a:off x="4955845" y="2290426"/>
              <a:ext cx="343408" cy="342533"/>
            </a:xfrm>
            <a:custGeom>
              <a:avLst/>
              <a:gdLst>
                <a:gd name="T0" fmla="*/ 777 w 863"/>
                <a:gd name="T1" fmla="*/ 460 h 861"/>
                <a:gd name="T2" fmla="*/ 505 w 863"/>
                <a:gd name="T3" fmla="*/ 427 h 861"/>
                <a:gd name="T4" fmla="*/ 75 w 863"/>
                <a:gd name="T5" fmla="*/ 0 h 861"/>
                <a:gd name="T6" fmla="*/ 0 w 863"/>
                <a:gd name="T7" fmla="*/ 75 h 861"/>
                <a:gd name="T8" fmla="*/ 430 w 863"/>
                <a:gd name="T9" fmla="*/ 503 h 861"/>
                <a:gd name="T10" fmla="*/ 463 w 863"/>
                <a:gd name="T11" fmla="*/ 774 h 861"/>
                <a:gd name="T12" fmla="*/ 777 w 863"/>
                <a:gd name="T13" fmla="*/ 774 h 861"/>
                <a:gd name="T14" fmla="*/ 777 w 863"/>
                <a:gd name="T15" fmla="*/ 46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3" h="861">
                  <a:moveTo>
                    <a:pt x="777" y="460"/>
                  </a:moveTo>
                  <a:cubicBezTo>
                    <a:pt x="703" y="386"/>
                    <a:pt x="590" y="376"/>
                    <a:pt x="505" y="427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30" y="503"/>
                    <a:pt x="430" y="503"/>
                    <a:pt x="430" y="503"/>
                  </a:cubicBezTo>
                  <a:cubicBezTo>
                    <a:pt x="378" y="588"/>
                    <a:pt x="389" y="700"/>
                    <a:pt x="463" y="774"/>
                  </a:cubicBezTo>
                  <a:cubicBezTo>
                    <a:pt x="549" y="861"/>
                    <a:pt x="690" y="861"/>
                    <a:pt x="777" y="774"/>
                  </a:cubicBezTo>
                  <a:cubicBezTo>
                    <a:pt x="863" y="687"/>
                    <a:pt x="863" y="547"/>
                    <a:pt x="777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endParaRPr lang="en-US"/>
            </a:p>
          </p:txBody>
        </p:sp>
        <p:sp>
          <p:nvSpPr>
            <p:cNvPr id="13" name="îśľïḓê"/>
            <p:cNvSpPr/>
            <p:nvPr/>
          </p:nvSpPr>
          <p:spPr bwMode="auto">
            <a:xfrm>
              <a:off x="4523309" y="3361717"/>
              <a:ext cx="394089" cy="176509"/>
            </a:xfrm>
            <a:custGeom>
              <a:avLst/>
              <a:gdLst>
                <a:gd name="T0" fmla="*/ 770 w 992"/>
                <a:gd name="T1" fmla="*/ 0 h 444"/>
                <a:gd name="T2" fmla="*/ 555 w 992"/>
                <a:gd name="T3" fmla="*/ 169 h 444"/>
                <a:gd name="T4" fmla="*/ 0 w 992"/>
                <a:gd name="T5" fmla="*/ 169 h 444"/>
                <a:gd name="T6" fmla="*/ 0 w 992"/>
                <a:gd name="T7" fmla="*/ 275 h 444"/>
                <a:gd name="T8" fmla="*/ 555 w 992"/>
                <a:gd name="T9" fmla="*/ 275 h 444"/>
                <a:gd name="T10" fmla="*/ 770 w 992"/>
                <a:gd name="T11" fmla="*/ 444 h 444"/>
                <a:gd name="T12" fmla="*/ 992 w 992"/>
                <a:gd name="T13" fmla="*/ 222 h 444"/>
                <a:gd name="T14" fmla="*/ 770 w 992"/>
                <a:gd name="T1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2" h="444">
                  <a:moveTo>
                    <a:pt x="770" y="0"/>
                  </a:moveTo>
                  <a:cubicBezTo>
                    <a:pt x="666" y="0"/>
                    <a:pt x="578" y="72"/>
                    <a:pt x="555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555" y="275"/>
                    <a:pt x="555" y="275"/>
                    <a:pt x="555" y="275"/>
                  </a:cubicBezTo>
                  <a:cubicBezTo>
                    <a:pt x="578" y="372"/>
                    <a:pt x="666" y="444"/>
                    <a:pt x="770" y="444"/>
                  </a:cubicBezTo>
                  <a:cubicBezTo>
                    <a:pt x="892" y="444"/>
                    <a:pt x="992" y="344"/>
                    <a:pt x="992" y="222"/>
                  </a:cubicBezTo>
                  <a:cubicBezTo>
                    <a:pt x="992" y="99"/>
                    <a:pt x="892" y="0"/>
                    <a:pt x="7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32500" lnSpcReduction="20000"/>
            </a:bodyPr>
            <a:lstStyle/>
            <a:p>
              <a:endParaRPr lang="en-US"/>
            </a:p>
          </p:txBody>
        </p:sp>
        <p:sp>
          <p:nvSpPr>
            <p:cNvPr id="15" name="ïSlíďé"/>
            <p:cNvSpPr/>
            <p:nvPr/>
          </p:nvSpPr>
          <p:spPr bwMode="auto">
            <a:xfrm>
              <a:off x="4225048" y="1557009"/>
              <a:ext cx="846430" cy="8464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6" name="îSḷîḑê"/>
            <p:cNvSpPr/>
            <p:nvPr/>
          </p:nvSpPr>
          <p:spPr bwMode="auto">
            <a:xfrm>
              <a:off x="3622073" y="2998796"/>
              <a:ext cx="847397" cy="84643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7" name="îṣlîḑê"/>
            <p:cNvSpPr/>
            <p:nvPr/>
          </p:nvSpPr>
          <p:spPr bwMode="auto">
            <a:xfrm>
              <a:off x="4945359" y="4227664"/>
              <a:ext cx="352146" cy="352146"/>
            </a:xfrm>
            <a:custGeom>
              <a:avLst/>
              <a:gdLst>
                <a:gd name="T0" fmla="*/ 797 w 884"/>
                <a:gd name="T1" fmla="*/ 87 h 886"/>
                <a:gd name="T2" fmla="*/ 483 w 884"/>
                <a:gd name="T3" fmla="*/ 87 h 886"/>
                <a:gd name="T4" fmla="*/ 450 w 884"/>
                <a:gd name="T5" fmla="*/ 358 h 886"/>
                <a:gd name="T6" fmla="*/ 0 w 884"/>
                <a:gd name="T7" fmla="*/ 811 h 886"/>
                <a:gd name="T8" fmla="*/ 75 w 884"/>
                <a:gd name="T9" fmla="*/ 886 h 886"/>
                <a:gd name="T10" fmla="*/ 525 w 884"/>
                <a:gd name="T11" fmla="*/ 434 h 886"/>
                <a:gd name="T12" fmla="*/ 797 w 884"/>
                <a:gd name="T13" fmla="*/ 401 h 886"/>
                <a:gd name="T14" fmla="*/ 797 w 884"/>
                <a:gd name="T15" fmla="*/ 8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886">
                  <a:moveTo>
                    <a:pt x="797" y="87"/>
                  </a:moveTo>
                  <a:cubicBezTo>
                    <a:pt x="710" y="0"/>
                    <a:pt x="570" y="0"/>
                    <a:pt x="483" y="87"/>
                  </a:cubicBezTo>
                  <a:cubicBezTo>
                    <a:pt x="409" y="161"/>
                    <a:pt x="399" y="273"/>
                    <a:pt x="450" y="358"/>
                  </a:cubicBezTo>
                  <a:cubicBezTo>
                    <a:pt x="0" y="811"/>
                    <a:pt x="0" y="811"/>
                    <a:pt x="0" y="811"/>
                  </a:cubicBezTo>
                  <a:cubicBezTo>
                    <a:pt x="75" y="886"/>
                    <a:pt x="75" y="886"/>
                    <a:pt x="75" y="886"/>
                  </a:cubicBezTo>
                  <a:cubicBezTo>
                    <a:pt x="525" y="434"/>
                    <a:pt x="525" y="434"/>
                    <a:pt x="525" y="434"/>
                  </a:cubicBezTo>
                  <a:cubicBezTo>
                    <a:pt x="611" y="485"/>
                    <a:pt x="723" y="475"/>
                    <a:pt x="797" y="401"/>
                  </a:cubicBezTo>
                  <a:cubicBezTo>
                    <a:pt x="884" y="314"/>
                    <a:pt x="884" y="174"/>
                    <a:pt x="797" y="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endParaRPr lang="en-US"/>
            </a:p>
          </p:txBody>
        </p:sp>
        <p:sp>
          <p:nvSpPr>
            <p:cNvPr id="18" name="ï$ľîḓé"/>
            <p:cNvSpPr/>
            <p:nvPr/>
          </p:nvSpPr>
          <p:spPr bwMode="auto">
            <a:xfrm flipH="1">
              <a:off x="6892749" y="2290426"/>
              <a:ext cx="343408" cy="342533"/>
            </a:xfrm>
            <a:custGeom>
              <a:avLst/>
              <a:gdLst>
                <a:gd name="T0" fmla="*/ 777 w 863"/>
                <a:gd name="T1" fmla="*/ 460 h 861"/>
                <a:gd name="T2" fmla="*/ 505 w 863"/>
                <a:gd name="T3" fmla="*/ 427 h 861"/>
                <a:gd name="T4" fmla="*/ 75 w 863"/>
                <a:gd name="T5" fmla="*/ 0 h 861"/>
                <a:gd name="T6" fmla="*/ 0 w 863"/>
                <a:gd name="T7" fmla="*/ 75 h 861"/>
                <a:gd name="T8" fmla="*/ 430 w 863"/>
                <a:gd name="T9" fmla="*/ 503 h 861"/>
                <a:gd name="T10" fmla="*/ 463 w 863"/>
                <a:gd name="T11" fmla="*/ 774 h 861"/>
                <a:gd name="T12" fmla="*/ 777 w 863"/>
                <a:gd name="T13" fmla="*/ 774 h 861"/>
                <a:gd name="T14" fmla="*/ 777 w 863"/>
                <a:gd name="T15" fmla="*/ 46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3" h="861">
                  <a:moveTo>
                    <a:pt x="777" y="460"/>
                  </a:moveTo>
                  <a:cubicBezTo>
                    <a:pt x="703" y="386"/>
                    <a:pt x="590" y="376"/>
                    <a:pt x="505" y="427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30" y="503"/>
                    <a:pt x="430" y="503"/>
                    <a:pt x="430" y="503"/>
                  </a:cubicBezTo>
                  <a:cubicBezTo>
                    <a:pt x="378" y="588"/>
                    <a:pt x="389" y="700"/>
                    <a:pt x="463" y="774"/>
                  </a:cubicBezTo>
                  <a:cubicBezTo>
                    <a:pt x="549" y="861"/>
                    <a:pt x="690" y="861"/>
                    <a:pt x="777" y="774"/>
                  </a:cubicBezTo>
                  <a:cubicBezTo>
                    <a:pt x="863" y="687"/>
                    <a:pt x="863" y="547"/>
                    <a:pt x="777" y="4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endParaRPr lang="en-US"/>
            </a:p>
          </p:txBody>
        </p:sp>
        <p:sp>
          <p:nvSpPr>
            <p:cNvPr id="19" name="isḷiḋé"/>
            <p:cNvSpPr/>
            <p:nvPr/>
          </p:nvSpPr>
          <p:spPr bwMode="auto">
            <a:xfrm flipH="1">
              <a:off x="7274604" y="3361717"/>
              <a:ext cx="394089" cy="176509"/>
            </a:xfrm>
            <a:custGeom>
              <a:avLst/>
              <a:gdLst>
                <a:gd name="T0" fmla="*/ 770 w 992"/>
                <a:gd name="T1" fmla="*/ 0 h 444"/>
                <a:gd name="T2" fmla="*/ 555 w 992"/>
                <a:gd name="T3" fmla="*/ 169 h 444"/>
                <a:gd name="T4" fmla="*/ 0 w 992"/>
                <a:gd name="T5" fmla="*/ 169 h 444"/>
                <a:gd name="T6" fmla="*/ 0 w 992"/>
                <a:gd name="T7" fmla="*/ 275 h 444"/>
                <a:gd name="T8" fmla="*/ 555 w 992"/>
                <a:gd name="T9" fmla="*/ 275 h 444"/>
                <a:gd name="T10" fmla="*/ 770 w 992"/>
                <a:gd name="T11" fmla="*/ 444 h 444"/>
                <a:gd name="T12" fmla="*/ 992 w 992"/>
                <a:gd name="T13" fmla="*/ 222 h 444"/>
                <a:gd name="T14" fmla="*/ 770 w 992"/>
                <a:gd name="T1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2" h="444">
                  <a:moveTo>
                    <a:pt x="770" y="0"/>
                  </a:moveTo>
                  <a:cubicBezTo>
                    <a:pt x="666" y="0"/>
                    <a:pt x="578" y="72"/>
                    <a:pt x="555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555" y="275"/>
                    <a:pt x="555" y="275"/>
                    <a:pt x="555" y="275"/>
                  </a:cubicBezTo>
                  <a:cubicBezTo>
                    <a:pt x="578" y="372"/>
                    <a:pt x="666" y="444"/>
                    <a:pt x="770" y="444"/>
                  </a:cubicBezTo>
                  <a:cubicBezTo>
                    <a:pt x="892" y="444"/>
                    <a:pt x="992" y="344"/>
                    <a:pt x="992" y="222"/>
                  </a:cubicBezTo>
                  <a:cubicBezTo>
                    <a:pt x="992" y="99"/>
                    <a:pt x="892" y="0"/>
                    <a:pt x="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32500" lnSpcReduction="20000"/>
            </a:bodyPr>
            <a:lstStyle/>
            <a:p>
              <a:endParaRPr lang="en-US"/>
            </a:p>
          </p:txBody>
        </p:sp>
        <p:sp>
          <p:nvSpPr>
            <p:cNvPr id="21" name="îśḻiďé"/>
            <p:cNvSpPr/>
            <p:nvPr/>
          </p:nvSpPr>
          <p:spPr bwMode="auto">
            <a:xfrm>
              <a:off x="7109163" y="1557009"/>
              <a:ext cx="846430" cy="8464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22" name="išľiďe"/>
            <p:cNvSpPr/>
            <p:nvPr/>
          </p:nvSpPr>
          <p:spPr bwMode="auto">
            <a:xfrm>
              <a:off x="7712046" y="2998796"/>
              <a:ext cx="847397" cy="84643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23" name="ïṡľíḍè"/>
            <p:cNvSpPr/>
            <p:nvPr/>
          </p:nvSpPr>
          <p:spPr bwMode="auto">
            <a:xfrm flipH="1">
              <a:off x="6894497" y="4227664"/>
              <a:ext cx="352146" cy="352146"/>
            </a:xfrm>
            <a:custGeom>
              <a:avLst/>
              <a:gdLst>
                <a:gd name="T0" fmla="*/ 797 w 884"/>
                <a:gd name="T1" fmla="*/ 87 h 886"/>
                <a:gd name="T2" fmla="*/ 483 w 884"/>
                <a:gd name="T3" fmla="*/ 87 h 886"/>
                <a:gd name="T4" fmla="*/ 450 w 884"/>
                <a:gd name="T5" fmla="*/ 358 h 886"/>
                <a:gd name="T6" fmla="*/ 0 w 884"/>
                <a:gd name="T7" fmla="*/ 811 h 886"/>
                <a:gd name="T8" fmla="*/ 75 w 884"/>
                <a:gd name="T9" fmla="*/ 886 h 886"/>
                <a:gd name="T10" fmla="*/ 525 w 884"/>
                <a:gd name="T11" fmla="*/ 434 h 886"/>
                <a:gd name="T12" fmla="*/ 797 w 884"/>
                <a:gd name="T13" fmla="*/ 401 h 886"/>
                <a:gd name="T14" fmla="*/ 797 w 884"/>
                <a:gd name="T15" fmla="*/ 8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886">
                  <a:moveTo>
                    <a:pt x="797" y="87"/>
                  </a:moveTo>
                  <a:cubicBezTo>
                    <a:pt x="710" y="0"/>
                    <a:pt x="570" y="0"/>
                    <a:pt x="483" y="87"/>
                  </a:cubicBezTo>
                  <a:cubicBezTo>
                    <a:pt x="409" y="161"/>
                    <a:pt x="399" y="273"/>
                    <a:pt x="450" y="358"/>
                  </a:cubicBezTo>
                  <a:cubicBezTo>
                    <a:pt x="0" y="811"/>
                    <a:pt x="0" y="811"/>
                    <a:pt x="0" y="811"/>
                  </a:cubicBezTo>
                  <a:cubicBezTo>
                    <a:pt x="75" y="886"/>
                    <a:pt x="75" y="886"/>
                    <a:pt x="75" y="886"/>
                  </a:cubicBezTo>
                  <a:cubicBezTo>
                    <a:pt x="525" y="434"/>
                    <a:pt x="525" y="434"/>
                    <a:pt x="525" y="434"/>
                  </a:cubicBezTo>
                  <a:cubicBezTo>
                    <a:pt x="611" y="485"/>
                    <a:pt x="723" y="475"/>
                    <a:pt x="797" y="401"/>
                  </a:cubicBezTo>
                  <a:cubicBezTo>
                    <a:pt x="884" y="314"/>
                    <a:pt x="884" y="174"/>
                    <a:pt x="797" y="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endParaRPr lang="en-US"/>
            </a:p>
          </p:txBody>
        </p:sp>
        <p:sp>
          <p:nvSpPr>
            <p:cNvPr id="24" name="isḷídé"/>
            <p:cNvSpPr/>
            <p:nvPr/>
          </p:nvSpPr>
          <p:spPr bwMode="auto">
            <a:xfrm>
              <a:off x="4220680" y="4443157"/>
              <a:ext cx="846430" cy="8473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25" name="íśľîḋé"/>
            <p:cNvSpPr/>
            <p:nvPr/>
          </p:nvSpPr>
          <p:spPr bwMode="auto">
            <a:xfrm>
              <a:off x="7115280" y="4443157"/>
              <a:ext cx="846430" cy="847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26" name="ïṡḷidè"/>
            <p:cNvSpPr/>
            <p:nvPr/>
          </p:nvSpPr>
          <p:spPr bwMode="auto">
            <a:xfrm>
              <a:off x="7963389" y="3249916"/>
              <a:ext cx="344710" cy="344189"/>
            </a:xfrm>
            <a:custGeom>
              <a:avLst/>
              <a:gdLst>
                <a:gd name="connsiteX0" fmla="*/ 106370 w 607639"/>
                <a:gd name="connsiteY0" fmla="*/ 436610 h 606722"/>
                <a:gd name="connsiteX1" fmla="*/ 61329 w 607639"/>
                <a:gd name="connsiteY1" fmla="*/ 480515 h 606722"/>
                <a:gd name="connsiteX2" fmla="*/ 126397 w 607639"/>
                <a:gd name="connsiteY2" fmla="*/ 545485 h 606722"/>
                <a:gd name="connsiteX3" fmla="*/ 170369 w 607639"/>
                <a:gd name="connsiteY3" fmla="*/ 500513 h 606722"/>
                <a:gd name="connsiteX4" fmla="*/ 455714 w 607639"/>
                <a:gd name="connsiteY4" fmla="*/ 404481 h 606722"/>
                <a:gd name="connsiteX5" fmla="*/ 531614 w 607639"/>
                <a:gd name="connsiteY5" fmla="*/ 404481 h 606722"/>
                <a:gd name="connsiteX6" fmla="*/ 531703 w 607639"/>
                <a:gd name="connsiteY6" fmla="*/ 404481 h 606722"/>
                <a:gd name="connsiteX7" fmla="*/ 531792 w 607639"/>
                <a:gd name="connsiteY7" fmla="*/ 404481 h 606722"/>
                <a:gd name="connsiteX8" fmla="*/ 548075 w 607639"/>
                <a:gd name="connsiteY8" fmla="*/ 410525 h 606722"/>
                <a:gd name="connsiteX9" fmla="*/ 551456 w 607639"/>
                <a:gd name="connsiteY9" fmla="*/ 413991 h 606722"/>
                <a:gd name="connsiteX10" fmla="*/ 556973 w 607639"/>
                <a:gd name="connsiteY10" fmla="*/ 429012 h 606722"/>
                <a:gd name="connsiteX11" fmla="*/ 556973 w 607639"/>
                <a:gd name="connsiteY11" fmla="*/ 429811 h 606722"/>
                <a:gd name="connsiteX12" fmla="*/ 556973 w 607639"/>
                <a:gd name="connsiteY12" fmla="*/ 505625 h 606722"/>
                <a:gd name="connsiteX13" fmla="*/ 531614 w 607639"/>
                <a:gd name="connsiteY13" fmla="*/ 530867 h 606722"/>
                <a:gd name="connsiteX14" fmla="*/ 506343 w 607639"/>
                <a:gd name="connsiteY14" fmla="*/ 505625 h 606722"/>
                <a:gd name="connsiteX15" fmla="*/ 476001 w 607639"/>
                <a:gd name="connsiteY15" fmla="*/ 546065 h 606722"/>
                <a:gd name="connsiteX16" fmla="*/ 455714 w 607639"/>
                <a:gd name="connsiteY16" fmla="*/ 556197 h 606722"/>
                <a:gd name="connsiteX17" fmla="*/ 440498 w 607639"/>
                <a:gd name="connsiteY17" fmla="*/ 551131 h 606722"/>
                <a:gd name="connsiteX18" fmla="*/ 435515 w 607639"/>
                <a:gd name="connsiteY18" fmla="*/ 515757 h 606722"/>
                <a:gd name="connsiteX19" fmla="*/ 481073 w 607639"/>
                <a:gd name="connsiteY19" fmla="*/ 455053 h 606722"/>
                <a:gd name="connsiteX20" fmla="*/ 455714 w 607639"/>
                <a:gd name="connsiteY20" fmla="*/ 455053 h 606722"/>
                <a:gd name="connsiteX21" fmla="*/ 430443 w 607639"/>
                <a:gd name="connsiteY21" fmla="*/ 429811 h 606722"/>
                <a:gd name="connsiteX22" fmla="*/ 455714 w 607639"/>
                <a:gd name="connsiteY22" fmla="*/ 404481 h 606722"/>
                <a:gd name="connsiteX23" fmla="*/ 157786 w 607639"/>
                <a:gd name="connsiteY23" fmla="*/ 282117 h 606722"/>
                <a:gd name="connsiteX24" fmla="*/ 175710 w 607639"/>
                <a:gd name="connsiteY24" fmla="*/ 289516 h 606722"/>
                <a:gd name="connsiteX25" fmla="*/ 317685 w 607639"/>
                <a:gd name="connsiteY25" fmla="*/ 431277 h 606722"/>
                <a:gd name="connsiteX26" fmla="*/ 317685 w 607639"/>
                <a:gd name="connsiteY26" fmla="*/ 467006 h 606722"/>
                <a:gd name="connsiteX27" fmla="*/ 245229 w 607639"/>
                <a:gd name="connsiteY27" fmla="*/ 539441 h 606722"/>
                <a:gd name="connsiteX28" fmla="*/ 227248 w 607639"/>
                <a:gd name="connsiteY28" fmla="*/ 546818 h 606722"/>
                <a:gd name="connsiteX29" fmla="*/ 209357 w 607639"/>
                <a:gd name="connsiteY29" fmla="*/ 539441 h 606722"/>
                <a:gd name="connsiteX30" fmla="*/ 206241 w 607639"/>
                <a:gd name="connsiteY30" fmla="*/ 536242 h 606722"/>
                <a:gd name="connsiteX31" fmla="*/ 144734 w 607639"/>
                <a:gd name="connsiteY31" fmla="*/ 599079 h 606722"/>
                <a:gd name="connsiteX32" fmla="*/ 126753 w 607639"/>
                <a:gd name="connsiteY32" fmla="*/ 606722 h 606722"/>
                <a:gd name="connsiteX33" fmla="*/ 126575 w 607639"/>
                <a:gd name="connsiteY33" fmla="*/ 606722 h 606722"/>
                <a:gd name="connsiteX34" fmla="*/ 108684 w 607639"/>
                <a:gd name="connsiteY34" fmla="*/ 599256 h 606722"/>
                <a:gd name="connsiteX35" fmla="*/ 7388 w 607639"/>
                <a:gd name="connsiteY35" fmla="*/ 498113 h 606722"/>
                <a:gd name="connsiteX36" fmla="*/ 0 w 607639"/>
                <a:gd name="connsiteY36" fmla="*/ 480160 h 606722"/>
                <a:gd name="connsiteX37" fmla="*/ 7655 w 607639"/>
                <a:gd name="connsiteY37" fmla="*/ 462206 h 606722"/>
                <a:gd name="connsiteX38" fmla="*/ 70587 w 607639"/>
                <a:gd name="connsiteY38" fmla="*/ 400792 h 606722"/>
                <a:gd name="connsiteX39" fmla="*/ 67382 w 607639"/>
                <a:gd name="connsiteY39" fmla="*/ 397681 h 606722"/>
                <a:gd name="connsiteX40" fmla="*/ 59994 w 607639"/>
                <a:gd name="connsiteY40" fmla="*/ 379728 h 606722"/>
                <a:gd name="connsiteX41" fmla="*/ 67382 w 607639"/>
                <a:gd name="connsiteY41" fmla="*/ 361863 h 606722"/>
                <a:gd name="connsiteX42" fmla="*/ 139927 w 607639"/>
                <a:gd name="connsiteY42" fmla="*/ 289516 h 606722"/>
                <a:gd name="connsiteX43" fmla="*/ 157786 w 607639"/>
                <a:gd name="connsiteY43" fmla="*/ 282117 h 606722"/>
                <a:gd name="connsiteX44" fmla="*/ 363724 w 607639"/>
                <a:gd name="connsiteY44" fmla="*/ 101159 h 606722"/>
                <a:gd name="connsiteX45" fmla="*/ 353254 w 607639"/>
                <a:gd name="connsiteY45" fmla="*/ 105492 h 606722"/>
                <a:gd name="connsiteX46" fmla="*/ 320945 w 607639"/>
                <a:gd name="connsiteY46" fmla="*/ 137752 h 606722"/>
                <a:gd name="connsiteX47" fmla="*/ 323793 w 607639"/>
                <a:gd name="connsiteY47" fmla="*/ 139974 h 606722"/>
                <a:gd name="connsiteX48" fmla="*/ 335898 w 607639"/>
                <a:gd name="connsiteY48" fmla="*/ 148417 h 606722"/>
                <a:gd name="connsiteX49" fmla="*/ 341149 w 607639"/>
                <a:gd name="connsiteY49" fmla="*/ 151794 h 606722"/>
                <a:gd name="connsiteX50" fmla="*/ 359930 w 607639"/>
                <a:gd name="connsiteY50" fmla="*/ 162459 h 606722"/>
                <a:gd name="connsiteX51" fmla="*/ 408439 w 607639"/>
                <a:gd name="connsiteY51" fmla="*/ 198897 h 606722"/>
                <a:gd name="connsiteX52" fmla="*/ 444933 w 607639"/>
                <a:gd name="connsiteY52" fmla="*/ 247243 h 606722"/>
                <a:gd name="connsiteX53" fmla="*/ 455614 w 607639"/>
                <a:gd name="connsiteY53" fmla="*/ 266084 h 606722"/>
                <a:gd name="connsiteX54" fmla="*/ 458907 w 607639"/>
                <a:gd name="connsiteY54" fmla="*/ 271239 h 606722"/>
                <a:gd name="connsiteX55" fmla="*/ 467452 w 607639"/>
                <a:gd name="connsiteY55" fmla="*/ 283326 h 606722"/>
                <a:gd name="connsiteX56" fmla="*/ 469677 w 607639"/>
                <a:gd name="connsiteY56" fmla="*/ 286258 h 606722"/>
                <a:gd name="connsiteX57" fmla="*/ 501987 w 607639"/>
                <a:gd name="connsiteY57" fmla="*/ 253998 h 606722"/>
                <a:gd name="connsiteX58" fmla="*/ 501987 w 607639"/>
                <a:gd name="connsiteY58" fmla="*/ 233024 h 606722"/>
                <a:gd name="connsiteX59" fmla="*/ 374260 w 607639"/>
                <a:gd name="connsiteY59" fmla="*/ 105492 h 606722"/>
                <a:gd name="connsiteX60" fmla="*/ 363724 w 607639"/>
                <a:gd name="connsiteY60" fmla="*/ 101159 h 606722"/>
                <a:gd name="connsiteX61" fmla="*/ 177209 w 607639"/>
                <a:gd name="connsiteY61" fmla="*/ 50521 h 606722"/>
                <a:gd name="connsiteX62" fmla="*/ 195096 w 607639"/>
                <a:gd name="connsiteY62" fmla="*/ 57919 h 606722"/>
                <a:gd name="connsiteX63" fmla="*/ 195096 w 607639"/>
                <a:gd name="connsiteY63" fmla="*/ 93644 h 606722"/>
                <a:gd name="connsiteX64" fmla="*/ 137075 w 607639"/>
                <a:gd name="connsiteY64" fmla="*/ 151675 h 606722"/>
                <a:gd name="connsiteX65" fmla="*/ 151936 w 607639"/>
                <a:gd name="connsiteY65" fmla="*/ 151675 h 606722"/>
                <a:gd name="connsiteX66" fmla="*/ 177209 w 607639"/>
                <a:gd name="connsiteY66" fmla="*/ 176914 h 606722"/>
                <a:gd name="connsiteX67" fmla="*/ 151936 w 607639"/>
                <a:gd name="connsiteY67" fmla="*/ 202241 h 606722"/>
                <a:gd name="connsiteX68" fmla="*/ 75939 w 607639"/>
                <a:gd name="connsiteY68" fmla="*/ 202241 h 606722"/>
                <a:gd name="connsiteX69" fmla="*/ 59387 w 607639"/>
                <a:gd name="connsiteY69" fmla="*/ 196020 h 606722"/>
                <a:gd name="connsiteX70" fmla="*/ 55916 w 607639"/>
                <a:gd name="connsiteY70" fmla="*/ 192288 h 606722"/>
                <a:gd name="connsiteX71" fmla="*/ 50755 w 607639"/>
                <a:gd name="connsiteY71" fmla="*/ 178691 h 606722"/>
                <a:gd name="connsiteX72" fmla="*/ 50666 w 607639"/>
                <a:gd name="connsiteY72" fmla="*/ 176736 h 606722"/>
                <a:gd name="connsiteX73" fmla="*/ 50666 w 607639"/>
                <a:gd name="connsiteY73" fmla="*/ 101109 h 606722"/>
                <a:gd name="connsiteX74" fmla="*/ 75939 w 607639"/>
                <a:gd name="connsiteY74" fmla="*/ 75782 h 606722"/>
                <a:gd name="connsiteX75" fmla="*/ 101301 w 607639"/>
                <a:gd name="connsiteY75" fmla="*/ 101109 h 606722"/>
                <a:gd name="connsiteX76" fmla="*/ 101301 w 607639"/>
                <a:gd name="connsiteY76" fmla="*/ 115861 h 606722"/>
                <a:gd name="connsiteX77" fmla="*/ 159322 w 607639"/>
                <a:gd name="connsiteY77" fmla="*/ 57919 h 606722"/>
                <a:gd name="connsiteX78" fmla="*/ 177209 w 607639"/>
                <a:gd name="connsiteY78" fmla="*/ 50521 h 606722"/>
                <a:gd name="connsiteX79" fmla="*/ 480892 w 607639"/>
                <a:gd name="connsiteY79" fmla="*/ 0 h 606722"/>
                <a:gd name="connsiteX80" fmla="*/ 498960 w 607639"/>
                <a:gd name="connsiteY80" fmla="*/ 7376 h 606722"/>
                <a:gd name="connsiteX81" fmla="*/ 600162 w 607639"/>
                <a:gd name="connsiteY81" fmla="*/ 108513 h 606722"/>
                <a:gd name="connsiteX82" fmla="*/ 607639 w 607639"/>
                <a:gd name="connsiteY82" fmla="*/ 126554 h 606722"/>
                <a:gd name="connsiteX83" fmla="*/ 599984 w 607639"/>
                <a:gd name="connsiteY83" fmla="*/ 144507 h 606722"/>
                <a:gd name="connsiteX84" fmla="*/ 541417 w 607639"/>
                <a:gd name="connsiteY84" fmla="*/ 201741 h 606722"/>
                <a:gd name="connsiteX85" fmla="*/ 537768 w 607639"/>
                <a:gd name="connsiteY85" fmla="*/ 289724 h 606722"/>
                <a:gd name="connsiteX86" fmla="*/ 486499 w 607639"/>
                <a:gd name="connsiteY86" fmla="*/ 340915 h 606722"/>
                <a:gd name="connsiteX87" fmla="*/ 484719 w 607639"/>
                <a:gd name="connsiteY87" fmla="*/ 342159 h 606722"/>
                <a:gd name="connsiteX88" fmla="*/ 480002 w 607639"/>
                <a:gd name="connsiteY88" fmla="*/ 345270 h 606722"/>
                <a:gd name="connsiteX89" fmla="*/ 476530 w 607639"/>
                <a:gd name="connsiteY89" fmla="*/ 346869 h 606722"/>
                <a:gd name="connsiteX90" fmla="*/ 471190 w 607639"/>
                <a:gd name="connsiteY90" fmla="*/ 347847 h 606722"/>
                <a:gd name="connsiteX91" fmla="*/ 468609 w 607639"/>
                <a:gd name="connsiteY91" fmla="*/ 348380 h 606722"/>
                <a:gd name="connsiteX92" fmla="*/ 467452 w 607639"/>
                <a:gd name="connsiteY92" fmla="*/ 348114 h 606722"/>
                <a:gd name="connsiteX93" fmla="*/ 462111 w 607639"/>
                <a:gd name="connsiteY93" fmla="*/ 347047 h 606722"/>
                <a:gd name="connsiteX94" fmla="*/ 458373 w 607639"/>
                <a:gd name="connsiteY94" fmla="*/ 345981 h 606722"/>
                <a:gd name="connsiteX95" fmla="*/ 457305 w 607639"/>
                <a:gd name="connsiteY95" fmla="*/ 345714 h 606722"/>
                <a:gd name="connsiteX96" fmla="*/ 428911 w 607639"/>
                <a:gd name="connsiteY96" fmla="*/ 331494 h 606722"/>
                <a:gd name="connsiteX97" fmla="*/ 407282 w 607639"/>
                <a:gd name="connsiteY97" fmla="*/ 335049 h 606722"/>
                <a:gd name="connsiteX98" fmla="*/ 376308 w 607639"/>
                <a:gd name="connsiteY98" fmla="*/ 365888 h 606722"/>
                <a:gd name="connsiteX99" fmla="*/ 344265 w 607639"/>
                <a:gd name="connsiteY99" fmla="*/ 379219 h 606722"/>
                <a:gd name="connsiteX100" fmla="*/ 312133 w 607639"/>
                <a:gd name="connsiteY100" fmla="*/ 365888 h 606722"/>
                <a:gd name="connsiteX101" fmla="*/ 241194 w 607639"/>
                <a:gd name="connsiteY101" fmla="*/ 295057 h 606722"/>
                <a:gd name="connsiteX102" fmla="*/ 241194 w 607639"/>
                <a:gd name="connsiteY102" fmla="*/ 230891 h 606722"/>
                <a:gd name="connsiteX103" fmla="*/ 272079 w 607639"/>
                <a:gd name="connsiteY103" fmla="*/ 200052 h 606722"/>
                <a:gd name="connsiteX104" fmla="*/ 275551 w 607639"/>
                <a:gd name="connsiteY104" fmla="*/ 178456 h 606722"/>
                <a:gd name="connsiteX105" fmla="*/ 261398 w 607639"/>
                <a:gd name="connsiteY105" fmla="*/ 150106 h 606722"/>
                <a:gd name="connsiteX106" fmla="*/ 261131 w 607639"/>
                <a:gd name="connsiteY106" fmla="*/ 149039 h 606722"/>
                <a:gd name="connsiteX107" fmla="*/ 260063 w 607639"/>
                <a:gd name="connsiteY107" fmla="*/ 145307 h 606722"/>
                <a:gd name="connsiteX108" fmla="*/ 258995 w 607639"/>
                <a:gd name="connsiteY108" fmla="*/ 139974 h 606722"/>
                <a:gd name="connsiteX109" fmla="*/ 259262 w 607639"/>
                <a:gd name="connsiteY109" fmla="*/ 136242 h 606722"/>
                <a:gd name="connsiteX110" fmla="*/ 260241 w 607639"/>
                <a:gd name="connsiteY110" fmla="*/ 130909 h 606722"/>
                <a:gd name="connsiteX111" fmla="*/ 261754 w 607639"/>
                <a:gd name="connsiteY111" fmla="*/ 127443 h 606722"/>
                <a:gd name="connsiteX112" fmla="*/ 264959 w 607639"/>
                <a:gd name="connsiteY112" fmla="*/ 122733 h 606722"/>
                <a:gd name="connsiteX113" fmla="*/ 266116 w 607639"/>
                <a:gd name="connsiteY113" fmla="*/ 120955 h 606722"/>
                <a:gd name="connsiteX114" fmla="*/ 317384 w 607639"/>
                <a:gd name="connsiteY114" fmla="*/ 69676 h 606722"/>
                <a:gd name="connsiteX115" fmla="*/ 405591 w 607639"/>
                <a:gd name="connsiteY115" fmla="*/ 66121 h 606722"/>
                <a:gd name="connsiteX116" fmla="*/ 462912 w 607639"/>
                <a:gd name="connsiteY116" fmla="*/ 7554 h 606722"/>
                <a:gd name="connsiteX117" fmla="*/ 480892 w 607639"/>
                <a:gd name="connsiteY11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607639" h="606722">
                  <a:moveTo>
                    <a:pt x="106370" y="436610"/>
                  </a:moveTo>
                  <a:lnTo>
                    <a:pt x="61329" y="480515"/>
                  </a:lnTo>
                  <a:lnTo>
                    <a:pt x="126397" y="545485"/>
                  </a:lnTo>
                  <a:lnTo>
                    <a:pt x="170369" y="500513"/>
                  </a:lnTo>
                  <a:close/>
                  <a:moveTo>
                    <a:pt x="455714" y="404481"/>
                  </a:moveTo>
                  <a:lnTo>
                    <a:pt x="531614" y="404481"/>
                  </a:lnTo>
                  <a:lnTo>
                    <a:pt x="531703" y="404481"/>
                  </a:lnTo>
                  <a:lnTo>
                    <a:pt x="531792" y="404481"/>
                  </a:lnTo>
                  <a:cubicBezTo>
                    <a:pt x="538020" y="404481"/>
                    <a:pt x="543715" y="406792"/>
                    <a:pt x="548075" y="410525"/>
                  </a:cubicBezTo>
                  <a:cubicBezTo>
                    <a:pt x="549321" y="411591"/>
                    <a:pt x="550388" y="412747"/>
                    <a:pt x="551456" y="413991"/>
                  </a:cubicBezTo>
                  <a:cubicBezTo>
                    <a:pt x="554748" y="418079"/>
                    <a:pt x="556795" y="423323"/>
                    <a:pt x="556973" y="429012"/>
                  </a:cubicBezTo>
                  <a:cubicBezTo>
                    <a:pt x="556973" y="429278"/>
                    <a:pt x="556973" y="429545"/>
                    <a:pt x="556973" y="429811"/>
                  </a:cubicBezTo>
                  <a:lnTo>
                    <a:pt x="556973" y="505625"/>
                  </a:lnTo>
                  <a:cubicBezTo>
                    <a:pt x="556973" y="519579"/>
                    <a:pt x="545673" y="530867"/>
                    <a:pt x="531614" y="530867"/>
                  </a:cubicBezTo>
                  <a:cubicBezTo>
                    <a:pt x="517644" y="530867"/>
                    <a:pt x="506343" y="519579"/>
                    <a:pt x="506343" y="505625"/>
                  </a:cubicBezTo>
                  <a:lnTo>
                    <a:pt x="476001" y="546065"/>
                  </a:lnTo>
                  <a:cubicBezTo>
                    <a:pt x="471018" y="552731"/>
                    <a:pt x="463366" y="556197"/>
                    <a:pt x="455714" y="556197"/>
                  </a:cubicBezTo>
                  <a:cubicBezTo>
                    <a:pt x="450375" y="556197"/>
                    <a:pt x="445125" y="554508"/>
                    <a:pt x="440498" y="551131"/>
                  </a:cubicBezTo>
                  <a:cubicBezTo>
                    <a:pt x="429375" y="542776"/>
                    <a:pt x="427062" y="526867"/>
                    <a:pt x="435515" y="515757"/>
                  </a:cubicBezTo>
                  <a:lnTo>
                    <a:pt x="481073" y="455053"/>
                  </a:lnTo>
                  <a:lnTo>
                    <a:pt x="455714" y="455053"/>
                  </a:lnTo>
                  <a:cubicBezTo>
                    <a:pt x="441744" y="455053"/>
                    <a:pt x="430443" y="443765"/>
                    <a:pt x="430443" y="429811"/>
                  </a:cubicBezTo>
                  <a:cubicBezTo>
                    <a:pt x="430443" y="415857"/>
                    <a:pt x="441744" y="404481"/>
                    <a:pt x="455714" y="404481"/>
                  </a:cubicBezTo>
                  <a:close/>
                  <a:moveTo>
                    <a:pt x="157786" y="282117"/>
                  </a:moveTo>
                  <a:cubicBezTo>
                    <a:pt x="164272" y="282117"/>
                    <a:pt x="170770" y="284584"/>
                    <a:pt x="175710" y="289516"/>
                  </a:cubicBezTo>
                  <a:lnTo>
                    <a:pt x="317685" y="431277"/>
                  </a:lnTo>
                  <a:cubicBezTo>
                    <a:pt x="327565" y="441142"/>
                    <a:pt x="327565" y="457140"/>
                    <a:pt x="317685" y="467006"/>
                  </a:cubicBezTo>
                  <a:lnTo>
                    <a:pt x="245229" y="539441"/>
                  </a:lnTo>
                  <a:cubicBezTo>
                    <a:pt x="240422" y="544152"/>
                    <a:pt x="234013" y="546818"/>
                    <a:pt x="227248" y="546818"/>
                  </a:cubicBezTo>
                  <a:cubicBezTo>
                    <a:pt x="220572" y="546818"/>
                    <a:pt x="214163" y="544152"/>
                    <a:pt x="209357" y="539441"/>
                  </a:cubicBezTo>
                  <a:lnTo>
                    <a:pt x="206241" y="536242"/>
                  </a:lnTo>
                  <a:lnTo>
                    <a:pt x="144734" y="599079"/>
                  </a:lnTo>
                  <a:cubicBezTo>
                    <a:pt x="140016" y="603967"/>
                    <a:pt x="133518" y="606633"/>
                    <a:pt x="126753" y="606722"/>
                  </a:cubicBezTo>
                  <a:lnTo>
                    <a:pt x="126575" y="606722"/>
                  </a:lnTo>
                  <a:cubicBezTo>
                    <a:pt x="119899" y="606722"/>
                    <a:pt x="113491" y="604056"/>
                    <a:pt x="108684" y="599256"/>
                  </a:cubicBezTo>
                  <a:lnTo>
                    <a:pt x="7388" y="498113"/>
                  </a:lnTo>
                  <a:cubicBezTo>
                    <a:pt x="2670" y="493403"/>
                    <a:pt x="0" y="486914"/>
                    <a:pt x="0" y="480160"/>
                  </a:cubicBezTo>
                  <a:cubicBezTo>
                    <a:pt x="89" y="473405"/>
                    <a:pt x="2759" y="466917"/>
                    <a:pt x="7655" y="462206"/>
                  </a:cubicBezTo>
                  <a:lnTo>
                    <a:pt x="70587" y="400792"/>
                  </a:lnTo>
                  <a:lnTo>
                    <a:pt x="67382" y="397681"/>
                  </a:lnTo>
                  <a:cubicBezTo>
                    <a:pt x="62665" y="392882"/>
                    <a:pt x="59994" y="386482"/>
                    <a:pt x="59994" y="379728"/>
                  </a:cubicBezTo>
                  <a:cubicBezTo>
                    <a:pt x="59994" y="373062"/>
                    <a:pt x="62665" y="366663"/>
                    <a:pt x="67382" y="361863"/>
                  </a:cubicBezTo>
                  <a:lnTo>
                    <a:pt x="139927" y="289516"/>
                  </a:lnTo>
                  <a:cubicBezTo>
                    <a:pt x="144823" y="284584"/>
                    <a:pt x="151299" y="282117"/>
                    <a:pt x="157786" y="282117"/>
                  </a:cubicBezTo>
                  <a:close/>
                  <a:moveTo>
                    <a:pt x="363724" y="101159"/>
                  </a:moveTo>
                  <a:cubicBezTo>
                    <a:pt x="359930" y="101159"/>
                    <a:pt x="356147" y="102604"/>
                    <a:pt x="353254" y="105492"/>
                  </a:cubicBezTo>
                  <a:lnTo>
                    <a:pt x="320945" y="137752"/>
                  </a:lnTo>
                  <a:cubicBezTo>
                    <a:pt x="321835" y="138463"/>
                    <a:pt x="322814" y="139174"/>
                    <a:pt x="323793" y="139974"/>
                  </a:cubicBezTo>
                  <a:cubicBezTo>
                    <a:pt x="327709" y="142818"/>
                    <a:pt x="331715" y="145662"/>
                    <a:pt x="335898" y="148417"/>
                  </a:cubicBezTo>
                  <a:cubicBezTo>
                    <a:pt x="337678" y="149572"/>
                    <a:pt x="339369" y="150728"/>
                    <a:pt x="341149" y="151794"/>
                  </a:cubicBezTo>
                  <a:cubicBezTo>
                    <a:pt x="347113" y="155527"/>
                    <a:pt x="353254" y="159082"/>
                    <a:pt x="359930" y="162459"/>
                  </a:cubicBezTo>
                  <a:cubicBezTo>
                    <a:pt x="376040" y="170724"/>
                    <a:pt x="392863" y="183344"/>
                    <a:pt x="408439" y="198897"/>
                  </a:cubicBezTo>
                  <a:cubicBezTo>
                    <a:pt x="424016" y="214449"/>
                    <a:pt x="436655" y="231246"/>
                    <a:pt x="444933" y="247243"/>
                  </a:cubicBezTo>
                  <a:cubicBezTo>
                    <a:pt x="448315" y="253998"/>
                    <a:pt x="451875" y="260130"/>
                    <a:pt x="455614" y="266084"/>
                  </a:cubicBezTo>
                  <a:cubicBezTo>
                    <a:pt x="456682" y="267862"/>
                    <a:pt x="457839" y="269550"/>
                    <a:pt x="458907" y="271239"/>
                  </a:cubicBezTo>
                  <a:cubicBezTo>
                    <a:pt x="461666" y="275416"/>
                    <a:pt x="464514" y="279504"/>
                    <a:pt x="467452" y="283326"/>
                  </a:cubicBezTo>
                  <a:cubicBezTo>
                    <a:pt x="468164" y="284303"/>
                    <a:pt x="468876" y="285281"/>
                    <a:pt x="469677" y="286258"/>
                  </a:cubicBezTo>
                  <a:lnTo>
                    <a:pt x="501987" y="253998"/>
                  </a:lnTo>
                  <a:cubicBezTo>
                    <a:pt x="507772" y="248221"/>
                    <a:pt x="507772" y="238800"/>
                    <a:pt x="501987" y="233024"/>
                  </a:cubicBezTo>
                  <a:lnTo>
                    <a:pt x="374260" y="105492"/>
                  </a:lnTo>
                  <a:cubicBezTo>
                    <a:pt x="371323" y="102604"/>
                    <a:pt x="367518" y="101159"/>
                    <a:pt x="363724" y="101159"/>
                  </a:cubicBezTo>
                  <a:close/>
                  <a:moveTo>
                    <a:pt x="177209" y="50521"/>
                  </a:moveTo>
                  <a:cubicBezTo>
                    <a:pt x="183683" y="50521"/>
                    <a:pt x="190157" y="52987"/>
                    <a:pt x="195096" y="57919"/>
                  </a:cubicBezTo>
                  <a:cubicBezTo>
                    <a:pt x="205063" y="67784"/>
                    <a:pt x="205063" y="83869"/>
                    <a:pt x="195096" y="93644"/>
                  </a:cubicBezTo>
                  <a:lnTo>
                    <a:pt x="137075" y="151675"/>
                  </a:lnTo>
                  <a:lnTo>
                    <a:pt x="151936" y="151675"/>
                  </a:lnTo>
                  <a:cubicBezTo>
                    <a:pt x="165908" y="151675"/>
                    <a:pt x="177209" y="162961"/>
                    <a:pt x="177209" y="176914"/>
                  </a:cubicBezTo>
                  <a:cubicBezTo>
                    <a:pt x="177209" y="190866"/>
                    <a:pt x="165908" y="202241"/>
                    <a:pt x="151936" y="202241"/>
                  </a:cubicBezTo>
                  <a:lnTo>
                    <a:pt x="75939" y="202241"/>
                  </a:lnTo>
                  <a:cubicBezTo>
                    <a:pt x="69621" y="202241"/>
                    <a:pt x="63836" y="199842"/>
                    <a:pt x="59387" y="196020"/>
                  </a:cubicBezTo>
                  <a:cubicBezTo>
                    <a:pt x="58141" y="194954"/>
                    <a:pt x="56984" y="193710"/>
                    <a:pt x="55916" y="192288"/>
                  </a:cubicBezTo>
                  <a:cubicBezTo>
                    <a:pt x="52980" y="188466"/>
                    <a:pt x="51111" y="183845"/>
                    <a:pt x="50755" y="178691"/>
                  </a:cubicBezTo>
                  <a:cubicBezTo>
                    <a:pt x="50666" y="178069"/>
                    <a:pt x="50666" y="177447"/>
                    <a:pt x="50666" y="176736"/>
                  </a:cubicBezTo>
                  <a:lnTo>
                    <a:pt x="50666" y="101109"/>
                  </a:lnTo>
                  <a:cubicBezTo>
                    <a:pt x="50666" y="87157"/>
                    <a:pt x="61968" y="75782"/>
                    <a:pt x="75939" y="75782"/>
                  </a:cubicBezTo>
                  <a:cubicBezTo>
                    <a:pt x="89910" y="75782"/>
                    <a:pt x="101301" y="87157"/>
                    <a:pt x="101301" y="101109"/>
                  </a:cubicBezTo>
                  <a:lnTo>
                    <a:pt x="101301" y="115861"/>
                  </a:lnTo>
                  <a:lnTo>
                    <a:pt x="159322" y="57919"/>
                  </a:lnTo>
                  <a:cubicBezTo>
                    <a:pt x="164261" y="52987"/>
                    <a:pt x="170735" y="50521"/>
                    <a:pt x="177209" y="50521"/>
                  </a:cubicBezTo>
                  <a:close/>
                  <a:moveTo>
                    <a:pt x="480892" y="0"/>
                  </a:moveTo>
                  <a:cubicBezTo>
                    <a:pt x="487122" y="0"/>
                    <a:pt x="494154" y="2666"/>
                    <a:pt x="498960" y="7376"/>
                  </a:cubicBezTo>
                  <a:lnTo>
                    <a:pt x="600162" y="108513"/>
                  </a:lnTo>
                  <a:cubicBezTo>
                    <a:pt x="604969" y="113312"/>
                    <a:pt x="607639" y="119800"/>
                    <a:pt x="607639" y="126554"/>
                  </a:cubicBezTo>
                  <a:cubicBezTo>
                    <a:pt x="607550" y="133309"/>
                    <a:pt x="604880" y="139708"/>
                    <a:pt x="599984" y="144507"/>
                  </a:cubicBezTo>
                  <a:lnTo>
                    <a:pt x="541417" y="201741"/>
                  </a:lnTo>
                  <a:cubicBezTo>
                    <a:pt x="562957" y="227425"/>
                    <a:pt x="561978" y="265640"/>
                    <a:pt x="537768" y="289724"/>
                  </a:cubicBezTo>
                  <a:lnTo>
                    <a:pt x="486499" y="340915"/>
                  </a:lnTo>
                  <a:cubicBezTo>
                    <a:pt x="485965" y="341537"/>
                    <a:pt x="485342" y="341715"/>
                    <a:pt x="484719" y="342159"/>
                  </a:cubicBezTo>
                  <a:cubicBezTo>
                    <a:pt x="483206" y="343403"/>
                    <a:pt x="481693" y="344470"/>
                    <a:pt x="480002" y="345270"/>
                  </a:cubicBezTo>
                  <a:cubicBezTo>
                    <a:pt x="478845" y="345892"/>
                    <a:pt x="477688" y="346425"/>
                    <a:pt x="476530" y="346869"/>
                  </a:cubicBezTo>
                  <a:cubicBezTo>
                    <a:pt x="474750" y="347403"/>
                    <a:pt x="472970" y="347669"/>
                    <a:pt x="471190" y="347847"/>
                  </a:cubicBezTo>
                  <a:cubicBezTo>
                    <a:pt x="470300" y="347936"/>
                    <a:pt x="469499" y="348380"/>
                    <a:pt x="468609" y="348380"/>
                  </a:cubicBezTo>
                  <a:cubicBezTo>
                    <a:pt x="468253" y="348380"/>
                    <a:pt x="467808" y="348114"/>
                    <a:pt x="467452" y="348114"/>
                  </a:cubicBezTo>
                  <a:cubicBezTo>
                    <a:pt x="465582" y="348025"/>
                    <a:pt x="463891" y="347580"/>
                    <a:pt x="462111" y="347047"/>
                  </a:cubicBezTo>
                  <a:cubicBezTo>
                    <a:pt x="460776" y="346692"/>
                    <a:pt x="459530" y="346514"/>
                    <a:pt x="458373" y="345981"/>
                  </a:cubicBezTo>
                  <a:cubicBezTo>
                    <a:pt x="458017" y="345892"/>
                    <a:pt x="457661" y="345892"/>
                    <a:pt x="457305" y="345714"/>
                  </a:cubicBezTo>
                  <a:lnTo>
                    <a:pt x="428911" y="331494"/>
                  </a:lnTo>
                  <a:cubicBezTo>
                    <a:pt x="421702" y="327940"/>
                    <a:pt x="412979" y="329273"/>
                    <a:pt x="407282" y="335049"/>
                  </a:cubicBezTo>
                  <a:lnTo>
                    <a:pt x="376308" y="365888"/>
                  </a:lnTo>
                  <a:cubicBezTo>
                    <a:pt x="367763" y="374509"/>
                    <a:pt x="356370" y="379219"/>
                    <a:pt x="344265" y="379219"/>
                  </a:cubicBezTo>
                  <a:cubicBezTo>
                    <a:pt x="332160" y="379219"/>
                    <a:pt x="320678" y="374509"/>
                    <a:pt x="312133" y="365888"/>
                  </a:cubicBezTo>
                  <a:lnTo>
                    <a:pt x="241194" y="295057"/>
                  </a:lnTo>
                  <a:cubicBezTo>
                    <a:pt x="223481" y="277371"/>
                    <a:pt x="223481" y="248576"/>
                    <a:pt x="241194" y="230891"/>
                  </a:cubicBezTo>
                  <a:lnTo>
                    <a:pt x="272079" y="200052"/>
                  </a:lnTo>
                  <a:cubicBezTo>
                    <a:pt x="277776" y="194364"/>
                    <a:pt x="279200" y="185655"/>
                    <a:pt x="275551" y="178456"/>
                  </a:cubicBezTo>
                  <a:lnTo>
                    <a:pt x="261398" y="150106"/>
                  </a:lnTo>
                  <a:cubicBezTo>
                    <a:pt x="261220" y="149750"/>
                    <a:pt x="261220" y="149395"/>
                    <a:pt x="261131" y="149039"/>
                  </a:cubicBezTo>
                  <a:cubicBezTo>
                    <a:pt x="260508" y="147884"/>
                    <a:pt x="260330" y="146640"/>
                    <a:pt x="260063" y="145307"/>
                  </a:cubicBezTo>
                  <a:cubicBezTo>
                    <a:pt x="259529" y="143529"/>
                    <a:pt x="259084" y="141841"/>
                    <a:pt x="258995" y="139974"/>
                  </a:cubicBezTo>
                  <a:cubicBezTo>
                    <a:pt x="258906" y="138730"/>
                    <a:pt x="259084" y="137486"/>
                    <a:pt x="259262" y="136242"/>
                  </a:cubicBezTo>
                  <a:cubicBezTo>
                    <a:pt x="259440" y="134375"/>
                    <a:pt x="259707" y="132687"/>
                    <a:pt x="260241" y="130909"/>
                  </a:cubicBezTo>
                  <a:cubicBezTo>
                    <a:pt x="260686" y="129754"/>
                    <a:pt x="261220" y="128599"/>
                    <a:pt x="261754" y="127443"/>
                  </a:cubicBezTo>
                  <a:cubicBezTo>
                    <a:pt x="262644" y="125755"/>
                    <a:pt x="263713" y="124155"/>
                    <a:pt x="264959" y="122733"/>
                  </a:cubicBezTo>
                  <a:cubicBezTo>
                    <a:pt x="265404" y="122111"/>
                    <a:pt x="265582" y="121400"/>
                    <a:pt x="266116" y="120955"/>
                  </a:cubicBezTo>
                  <a:lnTo>
                    <a:pt x="317384" y="69676"/>
                  </a:lnTo>
                  <a:cubicBezTo>
                    <a:pt x="341505" y="45592"/>
                    <a:pt x="379868" y="44525"/>
                    <a:pt x="405591" y="66121"/>
                  </a:cubicBezTo>
                  <a:lnTo>
                    <a:pt x="462912" y="7554"/>
                  </a:lnTo>
                  <a:cubicBezTo>
                    <a:pt x="467719" y="2755"/>
                    <a:pt x="474127" y="89"/>
                    <a:pt x="4808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7" name="iṡļîḍé"/>
            <p:cNvSpPr/>
            <p:nvPr/>
          </p:nvSpPr>
          <p:spPr bwMode="auto">
            <a:xfrm>
              <a:off x="7366140" y="4694761"/>
              <a:ext cx="344710" cy="344189"/>
            </a:xfrm>
            <a:custGeom>
              <a:avLst/>
              <a:gdLst>
                <a:gd name="connsiteX0" fmla="*/ 257564 w 607639"/>
                <a:gd name="connsiteY0" fmla="*/ 92370 h 606722"/>
                <a:gd name="connsiteX1" fmla="*/ 277411 w 607639"/>
                <a:gd name="connsiteY1" fmla="*/ 112098 h 606722"/>
                <a:gd name="connsiteX2" fmla="*/ 277411 w 607639"/>
                <a:gd name="connsiteY2" fmla="*/ 329729 h 606722"/>
                <a:gd name="connsiteX3" fmla="*/ 495281 w 607639"/>
                <a:gd name="connsiteY3" fmla="*/ 329729 h 606722"/>
                <a:gd name="connsiteX4" fmla="*/ 515128 w 607639"/>
                <a:gd name="connsiteY4" fmla="*/ 349546 h 606722"/>
                <a:gd name="connsiteX5" fmla="*/ 257564 w 607639"/>
                <a:gd name="connsiteY5" fmla="*/ 606722 h 606722"/>
                <a:gd name="connsiteX6" fmla="*/ 0 w 607639"/>
                <a:gd name="connsiteY6" fmla="*/ 349546 h 606722"/>
                <a:gd name="connsiteX7" fmla="*/ 257564 w 607639"/>
                <a:gd name="connsiteY7" fmla="*/ 92370 h 606722"/>
                <a:gd name="connsiteX8" fmla="*/ 350027 w 607639"/>
                <a:gd name="connsiteY8" fmla="*/ 0 h 606722"/>
                <a:gd name="connsiteX9" fmla="*/ 607639 w 607639"/>
                <a:gd name="connsiteY9" fmla="*/ 257220 h 606722"/>
                <a:gd name="connsiteX10" fmla="*/ 587788 w 607639"/>
                <a:gd name="connsiteY10" fmla="*/ 277040 h 606722"/>
                <a:gd name="connsiteX11" fmla="*/ 350027 w 607639"/>
                <a:gd name="connsiteY11" fmla="*/ 277040 h 606722"/>
                <a:gd name="connsiteX12" fmla="*/ 330176 w 607639"/>
                <a:gd name="connsiteY12" fmla="*/ 257220 h 606722"/>
                <a:gd name="connsiteX13" fmla="*/ 330176 w 607639"/>
                <a:gd name="connsiteY13" fmla="*/ 19820 h 606722"/>
                <a:gd name="connsiteX14" fmla="*/ 350027 w 607639"/>
                <a:gd name="connsiteY14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7639" h="606722">
                  <a:moveTo>
                    <a:pt x="257564" y="92370"/>
                  </a:moveTo>
                  <a:cubicBezTo>
                    <a:pt x="268511" y="92370"/>
                    <a:pt x="277411" y="101168"/>
                    <a:pt x="277411" y="112098"/>
                  </a:cubicBezTo>
                  <a:lnTo>
                    <a:pt x="277411" y="329729"/>
                  </a:lnTo>
                  <a:lnTo>
                    <a:pt x="495281" y="329729"/>
                  </a:lnTo>
                  <a:cubicBezTo>
                    <a:pt x="506228" y="329729"/>
                    <a:pt x="515128" y="338616"/>
                    <a:pt x="515128" y="349546"/>
                  </a:cubicBezTo>
                  <a:cubicBezTo>
                    <a:pt x="515128" y="491286"/>
                    <a:pt x="399607" y="606722"/>
                    <a:pt x="257564" y="606722"/>
                  </a:cubicBezTo>
                  <a:cubicBezTo>
                    <a:pt x="115521" y="606722"/>
                    <a:pt x="0" y="491286"/>
                    <a:pt x="0" y="349546"/>
                  </a:cubicBezTo>
                  <a:cubicBezTo>
                    <a:pt x="0" y="207717"/>
                    <a:pt x="115521" y="92370"/>
                    <a:pt x="257564" y="92370"/>
                  </a:cubicBezTo>
                  <a:close/>
                  <a:moveTo>
                    <a:pt x="350027" y="0"/>
                  </a:moveTo>
                  <a:cubicBezTo>
                    <a:pt x="492007" y="0"/>
                    <a:pt x="607639" y="115367"/>
                    <a:pt x="607639" y="257220"/>
                  </a:cubicBezTo>
                  <a:cubicBezTo>
                    <a:pt x="607639" y="268152"/>
                    <a:pt x="598737" y="277040"/>
                    <a:pt x="587788" y="277040"/>
                  </a:cubicBezTo>
                  <a:lnTo>
                    <a:pt x="350027" y="277040"/>
                  </a:lnTo>
                  <a:cubicBezTo>
                    <a:pt x="339078" y="277040"/>
                    <a:pt x="330176" y="268152"/>
                    <a:pt x="330176" y="257220"/>
                  </a:cubicBezTo>
                  <a:lnTo>
                    <a:pt x="330176" y="19820"/>
                  </a:lnTo>
                  <a:cubicBezTo>
                    <a:pt x="330176" y="8888"/>
                    <a:pt x="339078" y="0"/>
                    <a:pt x="3500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8" name="îṣľiḓè"/>
            <p:cNvSpPr/>
            <p:nvPr/>
          </p:nvSpPr>
          <p:spPr bwMode="auto">
            <a:xfrm>
              <a:off x="4471521" y="1860106"/>
              <a:ext cx="353485" cy="240234"/>
            </a:xfrm>
            <a:custGeom>
              <a:avLst/>
              <a:gdLst>
                <a:gd name="connsiteX0" fmla="*/ 437011 w 604816"/>
                <a:gd name="connsiteY0" fmla="*/ 83550 h 411044"/>
                <a:gd name="connsiteX1" fmla="*/ 604816 w 604816"/>
                <a:gd name="connsiteY1" fmla="*/ 214450 h 411044"/>
                <a:gd name="connsiteX2" fmla="*/ 539177 w 604816"/>
                <a:gd name="connsiteY2" fmla="*/ 317799 h 411044"/>
                <a:gd name="connsiteX3" fmla="*/ 523523 w 604816"/>
                <a:gd name="connsiteY3" fmla="*/ 340690 h 411044"/>
                <a:gd name="connsiteX4" fmla="*/ 528878 w 604816"/>
                <a:gd name="connsiteY4" fmla="*/ 400177 h 411044"/>
                <a:gd name="connsiteX5" fmla="*/ 462004 w 604816"/>
                <a:gd name="connsiteY5" fmla="*/ 353300 h 411044"/>
                <a:gd name="connsiteX6" fmla="*/ 440033 w 604816"/>
                <a:gd name="connsiteY6" fmla="*/ 345213 h 411044"/>
                <a:gd name="connsiteX7" fmla="*/ 437011 w 604816"/>
                <a:gd name="connsiteY7" fmla="*/ 345350 h 411044"/>
                <a:gd name="connsiteX8" fmla="*/ 338279 w 604816"/>
                <a:gd name="connsiteY8" fmla="*/ 319992 h 411044"/>
                <a:gd name="connsiteX9" fmla="*/ 269207 w 604816"/>
                <a:gd name="connsiteY9" fmla="*/ 214450 h 411044"/>
                <a:gd name="connsiteX10" fmla="*/ 272091 w 604816"/>
                <a:gd name="connsiteY10" fmla="*/ 190189 h 411044"/>
                <a:gd name="connsiteX11" fmla="*/ 280467 w 604816"/>
                <a:gd name="connsiteY11" fmla="*/ 167299 h 411044"/>
                <a:gd name="connsiteX12" fmla="*/ 342948 w 604816"/>
                <a:gd name="connsiteY12" fmla="*/ 106166 h 411044"/>
                <a:gd name="connsiteX13" fmla="*/ 355581 w 604816"/>
                <a:gd name="connsiteY13" fmla="*/ 100135 h 411044"/>
                <a:gd name="connsiteX14" fmla="*/ 358602 w 604816"/>
                <a:gd name="connsiteY14" fmla="*/ 98765 h 411044"/>
                <a:gd name="connsiteX15" fmla="*/ 417375 w 604816"/>
                <a:gd name="connsiteY15" fmla="*/ 84509 h 411044"/>
                <a:gd name="connsiteX16" fmla="*/ 437011 w 604816"/>
                <a:gd name="connsiteY16" fmla="*/ 83550 h 411044"/>
                <a:gd name="connsiteX17" fmla="*/ 213353 w 604816"/>
                <a:gd name="connsiteY17" fmla="*/ 0 h 411044"/>
                <a:gd name="connsiteX18" fmla="*/ 340760 w 604816"/>
                <a:gd name="connsiteY18" fmla="*/ 33580 h 411044"/>
                <a:gd name="connsiteX19" fmla="*/ 331973 w 604816"/>
                <a:gd name="connsiteY19" fmla="*/ 37143 h 411044"/>
                <a:gd name="connsiteX20" fmla="*/ 327031 w 604816"/>
                <a:gd name="connsiteY20" fmla="*/ 39336 h 411044"/>
                <a:gd name="connsiteX21" fmla="*/ 310418 w 604816"/>
                <a:gd name="connsiteY21" fmla="*/ 47423 h 411044"/>
                <a:gd name="connsiteX22" fmla="*/ 306849 w 604816"/>
                <a:gd name="connsiteY22" fmla="*/ 49479 h 411044"/>
                <a:gd name="connsiteX23" fmla="*/ 294630 w 604816"/>
                <a:gd name="connsiteY23" fmla="*/ 56743 h 411044"/>
                <a:gd name="connsiteX24" fmla="*/ 289413 w 604816"/>
                <a:gd name="connsiteY24" fmla="*/ 60307 h 411044"/>
                <a:gd name="connsiteX25" fmla="*/ 279528 w 604816"/>
                <a:gd name="connsiteY25" fmla="*/ 67297 h 411044"/>
                <a:gd name="connsiteX26" fmla="*/ 274585 w 604816"/>
                <a:gd name="connsiteY26" fmla="*/ 71134 h 411044"/>
                <a:gd name="connsiteX27" fmla="*/ 264425 w 604816"/>
                <a:gd name="connsiteY27" fmla="*/ 79906 h 411044"/>
                <a:gd name="connsiteX28" fmla="*/ 261130 w 604816"/>
                <a:gd name="connsiteY28" fmla="*/ 82784 h 411044"/>
                <a:gd name="connsiteX29" fmla="*/ 249186 w 604816"/>
                <a:gd name="connsiteY29" fmla="*/ 95120 h 411044"/>
                <a:gd name="connsiteX30" fmla="*/ 246165 w 604816"/>
                <a:gd name="connsiteY30" fmla="*/ 98683 h 411044"/>
                <a:gd name="connsiteX31" fmla="*/ 238203 w 604816"/>
                <a:gd name="connsiteY31" fmla="*/ 108552 h 411044"/>
                <a:gd name="connsiteX32" fmla="*/ 234770 w 604816"/>
                <a:gd name="connsiteY32" fmla="*/ 113349 h 411044"/>
                <a:gd name="connsiteX33" fmla="*/ 228317 w 604816"/>
                <a:gd name="connsiteY33" fmla="*/ 123080 h 411044"/>
                <a:gd name="connsiteX34" fmla="*/ 225434 w 604816"/>
                <a:gd name="connsiteY34" fmla="*/ 127877 h 411044"/>
                <a:gd name="connsiteX35" fmla="*/ 218844 w 604816"/>
                <a:gd name="connsiteY35" fmla="*/ 140487 h 411044"/>
                <a:gd name="connsiteX36" fmla="*/ 217609 w 604816"/>
                <a:gd name="connsiteY36" fmla="*/ 142954 h 411044"/>
                <a:gd name="connsiteX37" fmla="*/ 211430 w 604816"/>
                <a:gd name="connsiteY37" fmla="*/ 158442 h 411044"/>
                <a:gd name="connsiteX38" fmla="*/ 209920 w 604816"/>
                <a:gd name="connsiteY38" fmla="*/ 163102 h 411044"/>
                <a:gd name="connsiteX39" fmla="*/ 206763 w 604816"/>
                <a:gd name="connsiteY39" fmla="*/ 174752 h 411044"/>
                <a:gd name="connsiteX40" fmla="*/ 205527 w 604816"/>
                <a:gd name="connsiteY40" fmla="*/ 180371 h 411044"/>
                <a:gd name="connsiteX41" fmla="*/ 203467 w 604816"/>
                <a:gd name="connsiteY41" fmla="*/ 192159 h 411044"/>
                <a:gd name="connsiteX42" fmla="*/ 202781 w 604816"/>
                <a:gd name="connsiteY42" fmla="*/ 197367 h 411044"/>
                <a:gd name="connsiteX43" fmla="*/ 201820 w 604816"/>
                <a:gd name="connsiteY43" fmla="*/ 214499 h 411044"/>
                <a:gd name="connsiteX44" fmla="*/ 203467 w 604816"/>
                <a:gd name="connsiteY44" fmla="*/ 236155 h 411044"/>
                <a:gd name="connsiteX45" fmla="*/ 204154 w 604816"/>
                <a:gd name="connsiteY45" fmla="*/ 241637 h 411044"/>
                <a:gd name="connsiteX46" fmla="*/ 208822 w 604816"/>
                <a:gd name="connsiteY46" fmla="*/ 262608 h 411044"/>
                <a:gd name="connsiteX47" fmla="*/ 208959 w 604816"/>
                <a:gd name="connsiteY47" fmla="*/ 263019 h 411044"/>
                <a:gd name="connsiteX48" fmla="*/ 216373 w 604816"/>
                <a:gd name="connsiteY48" fmla="*/ 282893 h 411044"/>
                <a:gd name="connsiteX49" fmla="*/ 218707 w 604816"/>
                <a:gd name="connsiteY49" fmla="*/ 287827 h 411044"/>
                <a:gd name="connsiteX50" fmla="*/ 229004 w 604816"/>
                <a:gd name="connsiteY50" fmla="*/ 307152 h 411044"/>
                <a:gd name="connsiteX51" fmla="*/ 229416 w 604816"/>
                <a:gd name="connsiteY51" fmla="*/ 307700 h 411044"/>
                <a:gd name="connsiteX52" fmla="*/ 242321 w 604816"/>
                <a:gd name="connsiteY52" fmla="*/ 325381 h 411044"/>
                <a:gd name="connsiteX53" fmla="*/ 245616 w 604816"/>
                <a:gd name="connsiteY53" fmla="*/ 329630 h 411044"/>
                <a:gd name="connsiteX54" fmla="*/ 249186 w 604816"/>
                <a:gd name="connsiteY54" fmla="*/ 333742 h 411044"/>
                <a:gd name="connsiteX55" fmla="*/ 213490 w 604816"/>
                <a:gd name="connsiteY55" fmla="*/ 336209 h 411044"/>
                <a:gd name="connsiteX56" fmla="*/ 213353 w 604816"/>
                <a:gd name="connsiteY56" fmla="*/ 336209 h 411044"/>
                <a:gd name="connsiteX57" fmla="*/ 187679 w 604816"/>
                <a:gd name="connsiteY57" fmla="*/ 344159 h 411044"/>
                <a:gd name="connsiteX58" fmla="*/ 87318 w 604816"/>
                <a:gd name="connsiteY58" fmla="*/ 411044 h 411044"/>
                <a:gd name="connsiteX59" fmla="*/ 99674 w 604816"/>
                <a:gd name="connsiteY59" fmla="*/ 324148 h 411044"/>
                <a:gd name="connsiteX60" fmla="*/ 84023 w 604816"/>
                <a:gd name="connsiteY60" fmla="*/ 301259 h 411044"/>
                <a:gd name="connsiteX61" fmla="*/ 0 w 604816"/>
                <a:gd name="connsiteY61" fmla="*/ 168036 h 411044"/>
                <a:gd name="connsiteX62" fmla="*/ 213353 w 604816"/>
                <a:gd name="connsiteY62" fmla="*/ 0 h 4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4816" h="411044">
                  <a:moveTo>
                    <a:pt x="437011" y="83550"/>
                  </a:moveTo>
                  <a:cubicBezTo>
                    <a:pt x="529565" y="83550"/>
                    <a:pt x="604816" y="142215"/>
                    <a:pt x="604816" y="214450"/>
                  </a:cubicBezTo>
                  <a:cubicBezTo>
                    <a:pt x="604816" y="254885"/>
                    <a:pt x="580922" y="292579"/>
                    <a:pt x="539177" y="317799"/>
                  </a:cubicBezTo>
                  <a:cubicBezTo>
                    <a:pt x="530938" y="322871"/>
                    <a:pt x="525308" y="331095"/>
                    <a:pt x="523523" y="340690"/>
                  </a:cubicBezTo>
                  <a:cubicBezTo>
                    <a:pt x="519953" y="360564"/>
                    <a:pt x="522974" y="381125"/>
                    <a:pt x="528878" y="400177"/>
                  </a:cubicBezTo>
                  <a:cubicBezTo>
                    <a:pt x="505122" y="387156"/>
                    <a:pt x="481366" y="370022"/>
                    <a:pt x="462004" y="353300"/>
                  </a:cubicBezTo>
                  <a:cubicBezTo>
                    <a:pt x="455824" y="348091"/>
                    <a:pt x="448134" y="345213"/>
                    <a:pt x="440033" y="345213"/>
                  </a:cubicBezTo>
                  <a:cubicBezTo>
                    <a:pt x="438934" y="345213"/>
                    <a:pt x="437835" y="345350"/>
                    <a:pt x="437011" y="345350"/>
                  </a:cubicBezTo>
                  <a:cubicBezTo>
                    <a:pt x="401308" y="345350"/>
                    <a:pt x="367253" y="336577"/>
                    <a:pt x="338279" y="319992"/>
                  </a:cubicBezTo>
                  <a:cubicBezTo>
                    <a:pt x="295023" y="295183"/>
                    <a:pt x="269207" y="255844"/>
                    <a:pt x="269207" y="214450"/>
                  </a:cubicBezTo>
                  <a:cubicBezTo>
                    <a:pt x="269207" y="206089"/>
                    <a:pt x="270168" y="198002"/>
                    <a:pt x="272091" y="190189"/>
                  </a:cubicBezTo>
                  <a:cubicBezTo>
                    <a:pt x="274013" y="182239"/>
                    <a:pt x="276760" y="174563"/>
                    <a:pt x="280467" y="167299"/>
                  </a:cubicBezTo>
                  <a:cubicBezTo>
                    <a:pt x="292826" y="142352"/>
                    <a:pt x="314797" y="121107"/>
                    <a:pt x="342948" y="106166"/>
                  </a:cubicBezTo>
                  <a:cubicBezTo>
                    <a:pt x="347067" y="103973"/>
                    <a:pt x="351187" y="102054"/>
                    <a:pt x="355581" y="100135"/>
                  </a:cubicBezTo>
                  <a:cubicBezTo>
                    <a:pt x="356542" y="99724"/>
                    <a:pt x="357503" y="99176"/>
                    <a:pt x="358602" y="98765"/>
                  </a:cubicBezTo>
                  <a:cubicBezTo>
                    <a:pt x="376454" y="91363"/>
                    <a:pt x="396228" y="86428"/>
                    <a:pt x="417375" y="84509"/>
                  </a:cubicBezTo>
                  <a:cubicBezTo>
                    <a:pt x="423829" y="83824"/>
                    <a:pt x="430283" y="83550"/>
                    <a:pt x="437011" y="83550"/>
                  </a:cubicBezTo>
                  <a:close/>
                  <a:moveTo>
                    <a:pt x="213353" y="0"/>
                  </a:moveTo>
                  <a:cubicBezTo>
                    <a:pt x="259757" y="0"/>
                    <a:pt x="304377" y="12061"/>
                    <a:pt x="340760" y="33580"/>
                  </a:cubicBezTo>
                  <a:cubicBezTo>
                    <a:pt x="337740" y="34676"/>
                    <a:pt x="334856" y="36047"/>
                    <a:pt x="331973" y="37143"/>
                  </a:cubicBezTo>
                  <a:cubicBezTo>
                    <a:pt x="330326" y="37966"/>
                    <a:pt x="328678" y="38514"/>
                    <a:pt x="327031" y="39336"/>
                  </a:cubicBezTo>
                  <a:cubicBezTo>
                    <a:pt x="321264" y="41803"/>
                    <a:pt x="315773" y="44545"/>
                    <a:pt x="310418" y="47423"/>
                  </a:cubicBezTo>
                  <a:cubicBezTo>
                    <a:pt x="309183" y="48108"/>
                    <a:pt x="308084" y="48793"/>
                    <a:pt x="306849" y="49479"/>
                  </a:cubicBezTo>
                  <a:cubicBezTo>
                    <a:pt x="302730" y="51809"/>
                    <a:pt x="298611" y="54139"/>
                    <a:pt x="294630" y="56743"/>
                  </a:cubicBezTo>
                  <a:cubicBezTo>
                    <a:pt x="292845" y="57839"/>
                    <a:pt x="291060" y="59073"/>
                    <a:pt x="289413" y="60307"/>
                  </a:cubicBezTo>
                  <a:cubicBezTo>
                    <a:pt x="285980" y="62500"/>
                    <a:pt x="282685" y="64830"/>
                    <a:pt x="279528" y="67297"/>
                  </a:cubicBezTo>
                  <a:cubicBezTo>
                    <a:pt x="277880" y="68530"/>
                    <a:pt x="276233" y="69901"/>
                    <a:pt x="274585" y="71134"/>
                  </a:cubicBezTo>
                  <a:cubicBezTo>
                    <a:pt x="271015" y="74013"/>
                    <a:pt x="267720" y="76891"/>
                    <a:pt x="264425" y="79906"/>
                  </a:cubicBezTo>
                  <a:cubicBezTo>
                    <a:pt x="263327" y="80866"/>
                    <a:pt x="262229" y="81825"/>
                    <a:pt x="261130" y="82784"/>
                  </a:cubicBezTo>
                  <a:cubicBezTo>
                    <a:pt x="257012" y="86759"/>
                    <a:pt x="253030" y="90871"/>
                    <a:pt x="249186" y="95120"/>
                  </a:cubicBezTo>
                  <a:cubicBezTo>
                    <a:pt x="248088" y="96216"/>
                    <a:pt x="247264" y="97450"/>
                    <a:pt x="246165" y="98683"/>
                  </a:cubicBezTo>
                  <a:cubicBezTo>
                    <a:pt x="243420" y="101836"/>
                    <a:pt x="240811" y="105125"/>
                    <a:pt x="238203" y="108552"/>
                  </a:cubicBezTo>
                  <a:cubicBezTo>
                    <a:pt x="237104" y="110197"/>
                    <a:pt x="235869" y="111704"/>
                    <a:pt x="234770" y="113349"/>
                  </a:cubicBezTo>
                  <a:cubicBezTo>
                    <a:pt x="232573" y="116501"/>
                    <a:pt x="230377" y="119791"/>
                    <a:pt x="228317" y="123080"/>
                  </a:cubicBezTo>
                  <a:cubicBezTo>
                    <a:pt x="227356" y="124725"/>
                    <a:pt x="226395" y="126233"/>
                    <a:pt x="225434" y="127877"/>
                  </a:cubicBezTo>
                  <a:cubicBezTo>
                    <a:pt x="223100" y="132126"/>
                    <a:pt x="220904" y="136238"/>
                    <a:pt x="218844" y="140487"/>
                  </a:cubicBezTo>
                  <a:cubicBezTo>
                    <a:pt x="218432" y="141309"/>
                    <a:pt x="218021" y="142132"/>
                    <a:pt x="217609" y="142954"/>
                  </a:cubicBezTo>
                  <a:cubicBezTo>
                    <a:pt x="215275" y="148025"/>
                    <a:pt x="213215" y="153233"/>
                    <a:pt x="211430" y="158442"/>
                  </a:cubicBezTo>
                  <a:cubicBezTo>
                    <a:pt x="210881" y="159949"/>
                    <a:pt x="210469" y="161457"/>
                    <a:pt x="209920" y="163102"/>
                  </a:cubicBezTo>
                  <a:cubicBezTo>
                    <a:pt x="208685" y="166940"/>
                    <a:pt x="207724" y="170777"/>
                    <a:pt x="206763" y="174752"/>
                  </a:cubicBezTo>
                  <a:cubicBezTo>
                    <a:pt x="206213" y="176671"/>
                    <a:pt x="205801" y="178453"/>
                    <a:pt x="205527" y="180371"/>
                  </a:cubicBezTo>
                  <a:cubicBezTo>
                    <a:pt x="204703" y="184209"/>
                    <a:pt x="204017" y="188184"/>
                    <a:pt x="203467" y="192159"/>
                  </a:cubicBezTo>
                  <a:cubicBezTo>
                    <a:pt x="203193" y="193940"/>
                    <a:pt x="202918" y="195585"/>
                    <a:pt x="202781" y="197367"/>
                  </a:cubicBezTo>
                  <a:cubicBezTo>
                    <a:pt x="202232" y="203123"/>
                    <a:pt x="201820" y="208743"/>
                    <a:pt x="201820" y="214499"/>
                  </a:cubicBezTo>
                  <a:cubicBezTo>
                    <a:pt x="201820" y="221901"/>
                    <a:pt x="202506" y="229028"/>
                    <a:pt x="203467" y="236155"/>
                  </a:cubicBezTo>
                  <a:cubicBezTo>
                    <a:pt x="203605" y="238074"/>
                    <a:pt x="203879" y="239719"/>
                    <a:pt x="204154" y="241637"/>
                  </a:cubicBezTo>
                  <a:cubicBezTo>
                    <a:pt x="205390" y="248627"/>
                    <a:pt x="206763" y="255755"/>
                    <a:pt x="208822" y="262608"/>
                  </a:cubicBezTo>
                  <a:cubicBezTo>
                    <a:pt x="208822" y="262745"/>
                    <a:pt x="208959" y="262882"/>
                    <a:pt x="208959" y="263019"/>
                  </a:cubicBezTo>
                  <a:cubicBezTo>
                    <a:pt x="211019" y="269735"/>
                    <a:pt x="213627" y="276451"/>
                    <a:pt x="216373" y="282893"/>
                  </a:cubicBezTo>
                  <a:cubicBezTo>
                    <a:pt x="217197" y="284537"/>
                    <a:pt x="217883" y="286182"/>
                    <a:pt x="218707" y="287827"/>
                  </a:cubicBezTo>
                  <a:cubicBezTo>
                    <a:pt x="221727" y="294406"/>
                    <a:pt x="225160" y="300847"/>
                    <a:pt x="229004" y="307152"/>
                  </a:cubicBezTo>
                  <a:cubicBezTo>
                    <a:pt x="229141" y="307289"/>
                    <a:pt x="229278" y="307563"/>
                    <a:pt x="229416" y="307700"/>
                  </a:cubicBezTo>
                  <a:cubicBezTo>
                    <a:pt x="233260" y="313731"/>
                    <a:pt x="237653" y="319625"/>
                    <a:pt x="242321" y="325381"/>
                  </a:cubicBezTo>
                  <a:cubicBezTo>
                    <a:pt x="243420" y="326752"/>
                    <a:pt x="244518" y="328122"/>
                    <a:pt x="245616" y="329630"/>
                  </a:cubicBezTo>
                  <a:cubicBezTo>
                    <a:pt x="246852" y="331001"/>
                    <a:pt x="247950" y="332371"/>
                    <a:pt x="249186" y="333742"/>
                  </a:cubicBezTo>
                  <a:cubicBezTo>
                    <a:pt x="237379" y="335387"/>
                    <a:pt x="225572" y="336209"/>
                    <a:pt x="213490" y="336209"/>
                  </a:cubicBezTo>
                  <a:lnTo>
                    <a:pt x="213353" y="336209"/>
                  </a:lnTo>
                  <a:cubicBezTo>
                    <a:pt x="204154" y="335661"/>
                    <a:pt x="194681" y="337991"/>
                    <a:pt x="187679" y="344159"/>
                  </a:cubicBezTo>
                  <a:cubicBezTo>
                    <a:pt x="158847" y="368692"/>
                    <a:pt x="122602" y="394323"/>
                    <a:pt x="87318" y="411044"/>
                  </a:cubicBezTo>
                  <a:cubicBezTo>
                    <a:pt x="97890" y="384317"/>
                    <a:pt x="105029" y="353479"/>
                    <a:pt x="99674" y="324148"/>
                  </a:cubicBezTo>
                  <a:cubicBezTo>
                    <a:pt x="98027" y="314691"/>
                    <a:pt x="92261" y="306330"/>
                    <a:pt x="84023" y="301259"/>
                  </a:cubicBezTo>
                  <a:cubicBezTo>
                    <a:pt x="30616" y="268912"/>
                    <a:pt x="0" y="220393"/>
                    <a:pt x="0" y="168036"/>
                  </a:cubicBezTo>
                  <a:cubicBezTo>
                    <a:pt x="0" y="75383"/>
                    <a:pt x="95693" y="0"/>
                    <a:pt x="21335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9" name="iṧḷíde"/>
            <p:cNvSpPr/>
            <p:nvPr/>
          </p:nvSpPr>
          <p:spPr bwMode="auto">
            <a:xfrm>
              <a:off x="3875298" y="3251795"/>
              <a:ext cx="340948" cy="340433"/>
            </a:xfrm>
            <a:custGeom>
              <a:avLst/>
              <a:gdLst>
                <a:gd name="T0" fmla="*/ 3413 w 6827"/>
                <a:gd name="T1" fmla="*/ 0 h 6827"/>
                <a:gd name="T2" fmla="*/ 0 w 6827"/>
                <a:gd name="T3" fmla="*/ 3413 h 6827"/>
                <a:gd name="T4" fmla="*/ 3413 w 6827"/>
                <a:gd name="T5" fmla="*/ 6827 h 6827"/>
                <a:gd name="T6" fmla="*/ 6827 w 6827"/>
                <a:gd name="T7" fmla="*/ 3413 h 6827"/>
                <a:gd name="T8" fmla="*/ 3413 w 6827"/>
                <a:gd name="T9" fmla="*/ 0 h 6827"/>
                <a:gd name="T10" fmla="*/ 5017 w 6827"/>
                <a:gd name="T11" fmla="*/ 3033 h 6827"/>
                <a:gd name="T12" fmla="*/ 3431 w 6827"/>
                <a:gd name="T13" fmla="*/ 4619 h 6827"/>
                <a:gd name="T14" fmla="*/ 2802 w 6827"/>
                <a:gd name="T15" fmla="*/ 4619 h 6827"/>
                <a:gd name="T16" fmla="*/ 1884 w 6827"/>
                <a:gd name="T17" fmla="*/ 3701 h 6827"/>
                <a:gd name="T18" fmla="*/ 1884 w 6827"/>
                <a:gd name="T19" fmla="*/ 3072 h 6827"/>
                <a:gd name="T20" fmla="*/ 2514 w 6827"/>
                <a:gd name="T21" fmla="*/ 3072 h 6827"/>
                <a:gd name="T22" fmla="*/ 3117 w 6827"/>
                <a:gd name="T23" fmla="*/ 3674 h 6827"/>
                <a:gd name="T24" fmla="*/ 4387 w 6827"/>
                <a:gd name="T25" fmla="*/ 2404 h 6827"/>
                <a:gd name="T26" fmla="*/ 5017 w 6827"/>
                <a:gd name="T27" fmla="*/ 2404 h 6827"/>
                <a:gd name="T28" fmla="*/ 5017 w 6827"/>
                <a:gd name="T29" fmla="*/ 3033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27" h="6827">
                  <a:moveTo>
                    <a:pt x="3413" y="0"/>
                  </a:moveTo>
                  <a:cubicBezTo>
                    <a:pt x="1531" y="0"/>
                    <a:pt x="0" y="1531"/>
                    <a:pt x="0" y="3413"/>
                  </a:cubicBezTo>
                  <a:cubicBezTo>
                    <a:pt x="0" y="5295"/>
                    <a:pt x="1531" y="6827"/>
                    <a:pt x="3413" y="6827"/>
                  </a:cubicBezTo>
                  <a:cubicBezTo>
                    <a:pt x="5296" y="6827"/>
                    <a:pt x="6827" y="5295"/>
                    <a:pt x="6827" y="3413"/>
                  </a:cubicBezTo>
                  <a:cubicBezTo>
                    <a:pt x="6827" y="1531"/>
                    <a:pt x="5296" y="0"/>
                    <a:pt x="3413" y="0"/>
                  </a:cubicBezTo>
                  <a:close/>
                  <a:moveTo>
                    <a:pt x="5017" y="3033"/>
                  </a:moveTo>
                  <a:lnTo>
                    <a:pt x="3431" y="4619"/>
                  </a:lnTo>
                  <a:cubicBezTo>
                    <a:pt x="3257" y="4792"/>
                    <a:pt x="2976" y="4792"/>
                    <a:pt x="2802" y="4619"/>
                  </a:cubicBezTo>
                  <a:lnTo>
                    <a:pt x="1884" y="3701"/>
                  </a:lnTo>
                  <a:cubicBezTo>
                    <a:pt x="1710" y="3527"/>
                    <a:pt x="1710" y="3245"/>
                    <a:pt x="1884" y="3072"/>
                  </a:cubicBezTo>
                  <a:cubicBezTo>
                    <a:pt x="2058" y="2898"/>
                    <a:pt x="2340" y="2898"/>
                    <a:pt x="2514" y="3072"/>
                  </a:cubicBezTo>
                  <a:lnTo>
                    <a:pt x="3117" y="3674"/>
                  </a:lnTo>
                  <a:lnTo>
                    <a:pt x="4387" y="2404"/>
                  </a:lnTo>
                  <a:cubicBezTo>
                    <a:pt x="4561" y="2230"/>
                    <a:pt x="4843" y="2230"/>
                    <a:pt x="5017" y="2404"/>
                  </a:cubicBezTo>
                  <a:cubicBezTo>
                    <a:pt x="5190" y="2578"/>
                    <a:pt x="5190" y="2859"/>
                    <a:pt x="5017" y="30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30" name="ïslíḓé"/>
            <p:cNvSpPr/>
            <p:nvPr/>
          </p:nvSpPr>
          <p:spPr bwMode="auto">
            <a:xfrm>
              <a:off x="7360651" y="1810393"/>
              <a:ext cx="343455" cy="339662"/>
            </a:xfrm>
            <a:custGeom>
              <a:avLst/>
              <a:gdLst>
                <a:gd name="connsiteX0" fmla="*/ 466437 w 600511"/>
                <a:gd name="connsiteY0" fmla="*/ 421770 h 593879"/>
                <a:gd name="connsiteX1" fmla="*/ 504684 w 600511"/>
                <a:gd name="connsiteY1" fmla="*/ 459981 h 593879"/>
                <a:gd name="connsiteX2" fmla="*/ 466437 w 600511"/>
                <a:gd name="connsiteY2" fmla="*/ 498192 h 593879"/>
                <a:gd name="connsiteX3" fmla="*/ 428190 w 600511"/>
                <a:gd name="connsiteY3" fmla="*/ 459981 h 593879"/>
                <a:gd name="connsiteX4" fmla="*/ 466437 w 600511"/>
                <a:gd name="connsiteY4" fmla="*/ 421770 h 593879"/>
                <a:gd name="connsiteX5" fmla="*/ 453390 w 600511"/>
                <a:gd name="connsiteY5" fmla="*/ 375066 h 593879"/>
                <a:gd name="connsiteX6" fmla="*/ 421127 w 600511"/>
                <a:gd name="connsiteY6" fmla="*/ 386990 h 593879"/>
                <a:gd name="connsiteX7" fmla="*/ 418868 w 600511"/>
                <a:gd name="connsiteY7" fmla="*/ 392146 h 593879"/>
                <a:gd name="connsiteX8" fmla="*/ 424031 w 600511"/>
                <a:gd name="connsiteY8" fmla="*/ 406325 h 593879"/>
                <a:gd name="connsiteX9" fmla="*/ 423385 w 600511"/>
                <a:gd name="connsiteY9" fmla="*/ 411481 h 593879"/>
                <a:gd name="connsiteX10" fmla="*/ 416287 w 600511"/>
                <a:gd name="connsiteY10" fmla="*/ 413737 h 593879"/>
                <a:gd name="connsiteX11" fmla="*/ 402414 w 600511"/>
                <a:gd name="connsiteY11" fmla="*/ 407292 h 593879"/>
                <a:gd name="connsiteX12" fmla="*/ 397252 w 600511"/>
                <a:gd name="connsiteY12" fmla="*/ 409226 h 593879"/>
                <a:gd name="connsiteX13" fmla="*/ 383056 w 600511"/>
                <a:gd name="connsiteY13" fmla="*/ 440485 h 593879"/>
                <a:gd name="connsiteX14" fmla="*/ 384669 w 600511"/>
                <a:gd name="connsiteY14" fmla="*/ 445318 h 593879"/>
                <a:gd name="connsiteX15" fmla="*/ 398542 w 600511"/>
                <a:gd name="connsiteY15" fmla="*/ 451764 h 593879"/>
                <a:gd name="connsiteX16" fmla="*/ 401769 w 600511"/>
                <a:gd name="connsiteY16" fmla="*/ 455953 h 593879"/>
                <a:gd name="connsiteX17" fmla="*/ 398220 w 600511"/>
                <a:gd name="connsiteY17" fmla="*/ 462720 h 593879"/>
                <a:gd name="connsiteX18" fmla="*/ 384024 w 600511"/>
                <a:gd name="connsiteY18" fmla="*/ 467876 h 593879"/>
                <a:gd name="connsiteX19" fmla="*/ 381766 w 600511"/>
                <a:gd name="connsiteY19" fmla="*/ 472710 h 593879"/>
                <a:gd name="connsiteX20" fmla="*/ 393380 w 600511"/>
                <a:gd name="connsiteY20" fmla="*/ 504936 h 593879"/>
                <a:gd name="connsiteX21" fmla="*/ 398542 w 600511"/>
                <a:gd name="connsiteY21" fmla="*/ 507192 h 593879"/>
                <a:gd name="connsiteX22" fmla="*/ 412738 w 600511"/>
                <a:gd name="connsiteY22" fmla="*/ 502036 h 593879"/>
                <a:gd name="connsiteX23" fmla="*/ 417900 w 600511"/>
                <a:gd name="connsiteY23" fmla="*/ 502680 h 593879"/>
                <a:gd name="connsiteX24" fmla="*/ 420159 w 600511"/>
                <a:gd name="connsiteY24" fmla="*/ 510092 h 593879"/>
                <a:gd name="connsiteX25" fmla="*/ 413706 w 600511"/>
                <a:gd name="connsiteY25" fmla="*/ 523949 h 593879"/>
                <a:gd name="connsiteX26" fmla="*/ 415642 w 600511"/>
                <a:gd name="connsiteY26" fmla="*/ 528783 h 593879"/>
                <a:gd name="connsiteX27" fmla="*/ 446937 w 600511"/>
                <a:gd name="connsiteY27" fmla="*/ 543285 h 593879"/>
                <a:gd name="connsiteX28" fmla="*/ 451777 w 600511"/>
                <a:gd name="connsiteY28" fmla="*/ 541351 h 593879"/>
                <a:gd name="connsiteX29" fmla="*/ 458230 w 600511"/>
                <a:gd name="connsiteY29" fmla="*/ 527494 h 593879"/>
                <a:gd name="connsiteX30" fmla="*/ 462424 w 600511"/>
                <a:gd name="connsiteY30" fmla="*/ 524272 h 593879"/>
                <a:gd name="connsiteX31" fmla="*/ 469199 w 600511"/>
                <a:gd name="connsiteY31" fmla="*/ 528139 h 593879"/>
                <a:gd name="connsiteX32" fmla="*/ 474361 w 600511"/>
                <a:gd name="connsiteY32" fmla="*/ 542318 h 593879"/>
                <a:gd name="connsiteX33" fmla="*/ 479201 w 600511"/>
                <a:gd name="connsiteY33" fmla="*/ 544574 h 593879"/>
                <a:gd name="connsiteX34" fmla="*/ 511464 w 600511"/>
                <a:gd name="connsiteY34" fmla="*/ 532650 h 593879"/>
                <a:gd name="connsiteX35" fmla="*/ 513723 w 600511"/>
                <a:gd name="connsiteY35" fmla="*/ 527816 h 593879"/>
                <a:gd name="connsiteX36" fmla="*/ 508560 w 600511"/>
                <a:gd name="connsiteY36" fmla="*/ 513315 h 593879"/>
                <a:gd name="connsiteX37" fmla="*/ 509206 w 600511"/>
                <a:gd name="connsiteY37" fmla="*/ 508159 h 593879"/>
                <a:gd name="connsiteX38" fmla="*/ 516626 w 600511"/>
                <a:gd name="connsiteY38" fmla="*/ 506225 h 593879"/>
                <a:gd name="connsiteX39" fmla="*/ 530500 w 600511"/>
                <a:gd name="connsiteY39" fmla="*/ 512348 h 593879"/>
                <a:gd name="connsiteX40" fmla="*/ 535339 w 600511"/>
                <a:gd name="connsiteY40" fmla="*/ 510737 h 593879"/>
                <a:gd name="connsiteX41" fmla="*/ 549858 w 600511"/>
                <a:gd name="connsiteY41" fmla="*/ 479478 h 593879"/>
                <a:gd name="connsiteX42" fmla="*/ 547922 w 600511"/>
                <a:gd name="connsiteY42" fmla="*/ 474322 h 593879"/>
                <a:gd name="connsiteX43" fmla="*/ 534049 w 600511"/>
                <a:gd name="connsiteY43" fmla="*/ 467876 h 593879"/>
                <a:gd name="connsiteX44" fmla="*/ 531145 w 600511"/>
                <a:gd name="connsiteY44" fmla="*/ 461109 h 593879"/>
                <a:gd name="connsiteX45" fmla="*/ 534694 w 600511"/>
                <a:gd name="connsiteY45" fmla="*/ 457242 h 593879"/>
                <a:gd name="connsiteX46" fmla="*/ 548890 w 600511"/>
                <a:gd name="connsiteY46" fmla="*/ 451764 h 593879"/>
                <a:gd name="connsiteX47" fmla="*/ 551148 w 600511"/>
                <a:gd name="connsiteY47" fmla="*/ 446930 h 593879"/>
                <a:gd name="connsiteX48" fmla="*/ 539211 w 600511"/>
                <a:gd name="connsiteY48" fmla="*/ 414704 h 593879"/>
                <a:gd name="connsiteX49" fmla="*/ 534371 w 600511"/>
                <a:gd name="connsiteY49" fmla="*/ 412448 h 593879"/>
                <a:gd name="connsiteX50" fmla="*/ 520175 w 600511"/>
                <a:gd name="connsiteY50" fmla="*/ 417604 h 593879"/>
                <a:gd name="connsiteX51" fmla="*/ 514691 w 600511"/>
                <a:gd name="connsiteY51" fmla="*/ 416960 h 593879"/>
                <a:gd name="connsiteX52" fmla="*/ 512755 w 600511"/>
                <a:gd name="connsiteY52" fmla="*/ 409548 h 593879"/>
                <a:gd name="connsiteX53" fmla="*/ 518885 w 600511"/>
                <a:gd name="connsiteY53" fmla="*/ 396013 h 593879"/>
                <a:gd name="connsiteX54" fmla="*/ 516949 w 600511"/>
                <a:gd name="connsiteY54" fmla="*/ 390857 h 593879"/>
                <a:gd name="connsiteX55" fmla="*/ 485976 w 600511"/>
                <a:gd name="connsiteY55" fmla="*/ 376355 h 593879"/>
                <a:gd name="connsiteX56" fmla="*/ 480814 w 600511"/>
                <a:gd name="connsiteY56" fmla="*/ 378289 h 593879"/>
                <a:gd name="connsiteX57" fmla="*/ 474361 w 600511"/>
                <a:gd name="connsiteY57" fmla="*/ 392146 h 593879"/>
                <a:gd name="connsiteX58" fmla="*/ 470167 w 600511"/>
                <a:gd name="connsiteY58" fmla="*/ 395368 h 593879"/>
                <a:gd name="connsiteX59" fmla="*/ 463714 w 600511"/>
                <a:gd name="connsiteY59" fmla="*/ 391824 h 593879"/>
                <a:gd name="connsiteX60" fmla="*/ 458230 w 600511"/>
                <a:gd name="connsiteY60" fmla="*/ 377322 h 593879"/>
                <a:gd name="connsiteX61" fmla="*/ 453390 w 600511"/>
                <a:gd name="connsiteY61" fmla="*/ 375066 h 593879"/>
                <a:gd name="connsiteX62" fmla="*/ 0 w 600511"/>
                <a:gd name="connsiteY62" fmla="*/ 372515 h 593879"/>
                <a:gd name="connsiteX63" fmla="*/ 233292 w 600511"/>
                <a:gd name="connsiteY63" fmla="*/ 465626 h 593879"/>
                <a:gd name="connsiteX64" fmla="*/ 305248 w 600511"/>
                <a:gd name="connsiteY64" fmla="*/ 461116 h 593879"/>
                <a:gd name="connsiteX65" fmla="*/ 332998 w 600511"/>
                <a:gd name="connsiteY65" fmla="*/ 549716 h 593879"/>
                <a:gd name="connsiteX66" fmla="*/ 233292 w 600511"/>
                <a:gd name="connsiteY66" fmla="*/ 558737 h 593879"/>
                <a:gd name="connsiteX67" fmla="*/ 0 w 600511"/>
                <a:gd name="connsiteY67" fmla="*/ 465626 h 593879"/>
                <a:gd name="connsiteX68" fmla="*/ 466295 w 600511"/>
                <a:gd name="connsiteY68" fmla="*/ 326083 h 593879"/>
                <a:gd name="connsiteX69" fmla="*/ 600511 w 600511"/>
                <a:gd name="connsiteY69" fmla="*/ 459820 h 593879"/>
                <a:gd name="connsiteX70" fmla="*/ 466295 w 600511"/>
                <a:gd name="connsiteY70" fmla="*/ 593879 h 593879"/>
                <a:gd name="connsiteX71" fmla="*/ 332080 w 600511"/>
                <a:gd name="connsiteY71" fmla="*/ 459820 h 593879"/>
                <a:gd name="connsiteX72" fmla="*/ 466295 w 600511"/>
                <a:gd name="connsiteY72" fmla="*/ 326083 h 593879"/>
                <a:gd name="connsiteX73" fmla="*/ 0 w 600511"/>
                <a:gd name="connsiteY73" fmla="*/ 232654 h 593879"/>
                <a:gd name="connsiteX74" fmla="*/ 233309 w 600511"/>
                <a:gd name="connsiteY74" fmla="*/ 326103 h 593879"/>
                <a:gd name="connsiteX75" fmla="*/ 466296 w 600511"/>
                <a:gd name="connsiteY75" fmla="*/ 232654 h 593879"/>
                <a:gd name="connsiteX76" fmla="*/ 466296 w 600511"/>
                <a:gd name="connsiteY76" fmla="*/ 299035 h 593879"/>
                <a:gd name="connsiteX77" fmla="*/ 312370 w 600511"/>
                <a:gd name="connsiteY77" fmla="*/ 413429 h 593879"/>
                <a:gd name="connsiteX78" fmla="*/ 233309 w 600511"/>
                <a:gd name="connsiteY78" fmla="*/ 419229 h 593879"/>
                <a:gd name="connsiteX79" fmla="*/ 0 w 600511"/>
                <a:gd name="connsiteY79" fmla="*/ 326103 h 593879"/>
                <a:gd name="connsiteX80" fmla="*/ 233309 w 600511"/>
                <a:gd name="connsiteY80" fmla="*/ 23200 h 593879"/>
                <a:gd name="connsiteX81" fmla="*/ 23234 w 600511"/>
                <a:gd name="connsiteY81" fmla="*/ 93123 h 593879"/>
                <a:gd name="connsiteX82" fmla="*/ 233309 w 600511"/>
                <a:gd name="connsiteY82" fmla="*/ 163046 h 593879"/>
                <a:gd name="connsiteX83" fmla="*/ 443062 w 600511"/>
                <a:gd name="connsiteY83" fmla="*/ 93123 h 593879"/>
                <a:gd name="connsiteX84" fmla="*/ 233309 w 600511"/>
                <a:gd name="connsiteY84" fmla="*/ 23200 h 593879"/>
                <a:gd name="connsiteX85" fmla="*/ 233309 w 600511"/>
                <a:gd name="connsiteY85" fmla="*/ 0 h 593879"/>
                <a:gd name="connsiteX86" fmla="*/ 466296 w 600511"/>
                <a:gd name="connsiteY86" fmla="*/ 93123 h 593879"/>
                <a:gd name="connsiteX87" fmla="*/ 466296 w 600511"/>
                <a:gd name="connsiteY87" fmla="*/ 186246 h 593879"/>
                <a:gd name="connsiteX88" fmla="*/ 233309 w 600511"/>
                <a:gd name="connsiteY88" fmla="*/ 279369 h 593879"/>
                <a:gd name="connsiteX89" fmla="*/ 0 w 600511"/>
                <a:gd name="connsiteY89" fmla="*/ 186246 h 593879"/>
                <a:gd name="connsiteX90" fmla="*/ 0 w 600511"/>
                <a:gd name="connsiteY90" fmla="*/ 93123 h 593879"/>
                <a:gd name="connsiteX91" fmla="*/ 233309 w 600511"/>
                <a:gd name="connsiteY91" fmla="*/ 0 h 59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600511" h="593879">
                  <a:moveTo>
                    <a:pt x="466437" y="421770"/>
                  </a:moveTo>
                  <a:cubicBezTo>
                    <a:pt x="487560" y="421770"/>
                    <a:pt x="504684" y="438878"/>
                    <a:pt x="504684" y="459981"/>
                  </a:cubicBezTo>
                  <a:cubicBezTo>
                    <a:pt x="504684" y="481084"/>
                    <a:pt x="487560" y="498192"/>
                    <a:pt x="466437" y="498192"/>
                  </a:cubicBezTo>
                  <a:cubicBezTo>
                    <a:pt x="445314" y="498192"/>
                    <a:pt x="428190" y="481084"/>
                    <a:pt x="428190" y="459981"/>
                  </a:cubicBezTo>
                  <a:cubicBezTo>
                    <a:pt x="428190" y="438878"/>
                    <a:pt x="445314" y="421770"/>
                    <a:pt x="466437" y="421770"/>
                  </a:cubicBezTo>
                  <a:close/>
                  <a:moveTo>
                    <a:pt x="453390" y="375066"/>
                  </a:moveTo>
                  <a:lnTo>
                    <a:pt x="421127" y="386990"/>
                  </a:lnTo>
                  <a:cubicBezTo>
                    <a:pt x="419191" y="387957"/>
                    <a:pt x="418223" y="389890"/>
                    <a:pt x="418868" y="392146"/>
                  </a:cubicBezTo>
                  <a:lnTo>
                    <a:pt x="424031" y="406325"/>
                  </a:lnTo>
                  <a:cubicBezTo>
                    <a:pt x="424998" y="408259"/>
                    <a:pt x="424676" y="410515"/>
                    <a:pt x="423385" y="411481"/>
                  </a:cubicBezTo>
                  <a:cubicBezTo>
                    <a:pt x="422417" y="412448"/>
                    <a:pt x="418223" y="414382"/>
                    <a:pt x="416287" y="413737"/>
                  </a:cubicBezTo>
                  <a:lnTo>
                    <a:pt x="402414" y="407292"/>
                  </a:lnTo>
                  <a:cubicBezTo>
                    <a:pt x="400478" y="406325"/>
                    <a:pt x="398220" y="407292"/>
                    <a:pt x="397252" y="409226"/>
                  </a:cubicBezTo>
                  <a:lnTo>
                    <a:pt x="383056" y="440485"/>
                  </a:lnTo>
                  <a:cubicBezTo>
                    <a:pt x="382088" y="442096"/>
                    <a:pt x="383056" y="444674"/>
                    <a:pt x="384669" y="445318"/>
                  </a:cubicBezTo>
                  <a:lnTo>
                    <a:pt x="398542" y="451764"/>
                  </a:lnTo>
                  <a:cubicBezTo>
                    <a:pt x="400478" y="452730"/>
                    <a:pt x="402091" y="454664"/>
                    <a:pt x="401769" y="455953"/>
                  </a:cubicBezTo>
                  <a:cubicBezTo>
                    <a:pt x="401769" y="457564"/>
                    <a:pt x="400156" y="462076"/>
                    <a:pt x="398220" y="462720"/>
                  </a:cubicBezTo>
                  <a:lnTo>
                    <a:pt x="384024" y="467876"/>
                  </a:lnTo>
                  <a:cubicBezTo>
                    <a:pt x="382088" y="468521"/>
                    <a:pt x="381120" y="470777"/>
                    <a:pt x="381766" y="472710"/>
                  </a:cubicBezTo>
                  <a:lnTo>
                    <a:pt x="393380" y="504936"/>
                  </a:lnTo>
                  <a:cubicBezTo>
                    <a:pt x="394348" y="506870"/>
                    <a:pt x="396607" y="507836"/>
                    <a:pt x="398542" y="507192"/>
                  </a:cubicBezTo>
                  <a:lnTo>
                    <a:pt x="412738" y="502036"/>
                  </a:lnTo>
                  <a:cubicBezTo>
                    <a:pt x="414674" y="501391"/>
                    <a:pt x="417255" y="501713"/>
                    <a:pt x="417900" y="502680"/>
                  </a:cubicBezTo>
                  <a:cubicBezTo>
                    <a:pt x="418868" y="503969"/>
                    <a:pt x="421127" y="508159"/>
                    <a:pt x="420159" y="510092"/>
                  </a:cubicBezTo>
                  <a:lnTo>
                    <a:pt x="413706" y="523949"/>
                  </a:lnTo>
                  <a:cubicBezTo>
                    <a:pt x="412738" y="525561"/>
                    <a:pt x="413706" y="527816"/>
                    <a:pt x="415642" y="528783"/>
                  </a:cubicBezTo>
                  <a:lnTo>
                    <a:pt x="446937" y="543285"/>
                  </a:lnTo>
                  <a:cubicBezTo>
                    <a:pt x="448873" y="544251"/>
                    <a:pt x="451132" y="543285"/>
                    <a:pt x="451777" y="541351"/>
                  </a:cubicBezTo>
                  <a:lnTo>
                    <a:pt x="458230" y="527494"/>
                  </a:lnTo>
                  <a:cubicBezTo>
                    <a:pt x="459198" y="525561"/>
                    <a:pt x="461133" y="524272"/>
                    <a:pt x="462424" y="524272"/>
                  </a:cubicBezTo>
                  <a:cubicBezTo>
                    <a:pt x="464037" y="524272"/>
                    <a:pt x="468554" y="525883"/>
                    <a:pt x="469199" y="528139"/>
                  </a:cubicBezTo>
                  <a:lnTo>
                    <a:pt x="474361" y="542318"/>
                  </a:lnTo>
                  <a:cubicBezTo>
                    <a:pt x="475007" y="544251"/>
                    <a:pt x="477265" y="545218"/>
                    <a:pt x="479201" y="544574"/>
                  </a:cubicBezTo>
                  <a:lnTo>
                    <a:pt x="511464" y="532650"/>
                  </a:lnTo>
                  <a:cubicBezTo>
                    <a:pt x="513400" y="532006"/>
                    <a:pt x="514368" y="529750"/>
                    <a:pt x="513723" y="527816"/>
                  </a:cubicBezTo>
                  <a:lnTo>
                    <a:pt x="508560" y="513315"/>
                  </a:lnTo>
                  <a:cubicBezTo>
                    <a:pt x="507915" y="511381"/>
                    <a:pt x="508238" y="509125"/>
                    <a:pt x="509206" y="508159"/>
                  </a:cubicBezTo>
                  <a:cubicBezTo>
                    <a:pt x="510496" y="507192"/>
                    <a:pt x="514691" y="505258"/>
                    <a:pt x="516626" y="506225"/>
                  </a:cubicBezTo>
                  <a:lnTo>
                    <a:pt x="530500" y="512348"/>
                  </a:lnTo>
                  <a:cubicBezTo>
                    <a:pt x="532435" y="513315"/>
                    <a:pt x="534694" y="512348"/>
                    <a:pt x="535339" y="510737"/>
                  </a:cubicBezTo>
                  <a:lnTo>
                    <a:pt x="549858" y="479478"/>
                  </a:lnTo>
                  <a:cubicBezTo>
                    <a:pt x="550825" y="477544"/>
                    <a:pt x="549858" y="475288"/>
                    <a:pt x="547922" y="474322"/>
                  </a:cubicBezTo>
                  <a:lnTo>
                    <a:pt x="534049" y="467876"/>
                  </a:lnTo>
                  <a:cubicBezTo>
                    <a:pt x="532113" y="467232"/>
                    <a:pt x="531145" y="462398"/>
                    <a:pt x="531145" y="461109"/>
                  </a:cubicBezTo>
                  <a:cubicBezTo>
                    <a:pt x="531145" y="459498"/>
                    <a:pt x="532435" y="457886"/>
                    <a:pt x="534694" y="457242"/>
                  </a:cubicBezTo>
                  <a:lnTo>
                    <a:pt x="548890" y="451764"/>
                  </a:lnTo>
                  <a:cubicBezTo>
                    <a:pt x="550825" y="451119"/>
                    <a:pt x="551793" y="448863"/>
                    <a:pt x="551148" y="446930"/>
                  </a:cubicBezTo>
                  <a:lnTo>
                    <a:pt x="539211" y="414704"/>
                  </a:lnTo>
                  <a:cubicBezTo>
                    <a:pt x="538565" y="412770"/>
                    <a:pt x="536307" y="411804"/>
                    <a:pt x="534371" y="412448"/>
                  </a:cubicBezTo>
                  <a:lnTo>
                    <a:pt x="520175" y="417604"/>
                  </a:lnTo>
                  <a:cubicBezTo>
                    <a:pt x="517917" y="418571"/>
                    <a:pt x="515658" y="418249"/>
                    <a:pt x="514691" y="416960"/>
                  </a:cubicBezTo>
                  <a:cubicBezTo>
                    <a:pt x="513723" y="415993"/>
                    <a:pt x="511787" y="411481"/>
                    <a:pt x="512755" y="409548"/>
                  </a:cubicBezTo>
                  <a:lnTo>
                    <a:pt x="518885" y="396013"/>
                  </a:lnTo>
                  <a:cubicBezTo>
                    <a:pt x="519853" y="394079"/>
                    <a:pt x="518885" y="391824"/>
                    <a:pt x="516949" y="390857"/>
                  </a:cubicBezTo>
                  <a:lnTo>
                    <a:pt x="485976" y="376355"/>
                  </a:lnTo>
                  <a:cubicBezTo>
                    <a:pt x="484040" y="375711"/>
                    <a:pt x="481782" y="376355"/>
                    <a:pt x="480814" y="378289"/>
                  </a:cubicBezTo>
                  <a:lnTo>
                    <a:pt x="474361" y="392146"/>
                  </a:lnTo>
                  <a:cubicBezTo>
                    <a:pt x="473716" y="394079"/>
                    <a:pt x="471780" y="395691"/>
                    <a:pt x="470167" y="395368"/>
                  </a:cubicBezTo>
                  <a:cubicBezTo>
                    <a:pt x="468877" y="395368"/>
                    <a:pt x="464360" y="393757"/>
                    <a:pt x="463714" y="391824"/>
                  </a:cubicBezTo>
                  <a:lnTo>
                    <a:pt x="458230" y="377322"/>
                  </a:lnTo>
                  <a:cubicBezTo>
                    <a:pt x="457584" y="375389"/>
                    <a:pt x="455326" y="374422"/>
                    <a:pt x="453390" y="375066"/>
                  </a:cubicBezTo>
                  <a:close/>
                  <a:moveTo>
                    <a:pt x="0" y="372515"/>
                  </a:moveTo>
                  <a:cubicBezTo>
                    <a:pt x="0" y="424064"/>
                    <a:pt x="104223" y="465626"/>
                    <a:pt x="233292" y="465626"/>
                  </a:cubicBezTo>
                  <a:cubicBezTo>
                    <a:pt x="258461" y="465626"/>
                    <a:pt x="282661" y="464015"/>
                    <a:pt x="305248" y="461116"/>
                  </a:cubicBezTo>
                  <a:cubicBezTo>
                    <a:pt x="305571" y="493978"/>
                    <a:pt x="315574" y="524264"/>
                    <a:pt x="332998" y="549716"/>
                  </a:cubicBezTo>
                  <a:cubicBezTo>
                    <a:pt x="302667" y="555515"/>
                    <a:pt x="268786" y="558737"/>
                    <a:pt x="233292" y="558737"/>
                  </a:cubicBezTo>
                  <a:cubicBezTo>
                    <a:pt x="104546" y="558737"/>
                    <a:pt x="0" y="517175"/>
                    <a:pt x="0" y="465626"/>
                  </a:cubicBezTo>
                  <a:close/>
                  <a:moveTo>
                    <a:pt x="466295" y="326083"/>
                  </a:moveTo>
                  <a:cubicBezTo>
                    <a:pt x="540501" y="326083"/>
                    <a:pt x="600511" y="386023"/>
                    <a:pt x="600511" y="459820"/>
                  </a:cubicBezTo>
                  <a:cubicBezTo>
                    <a:pt x="600511" y="533939"/>
                    <a:pt x="540501" y="593879"/>
                    <a:pt x="466295" y="593879"/>
                  </a:cubicBezTo>
                  <a:cubicBezTo>
                    <a:pt x="392412" y="593879"/>
                    <a:pt x="332080" y="533939"/>
                    <a:pt x="332080" y="459820"/>
                  </a:cubicBezTo>
                  <a:cubicBezTo>
                    <a:pt x="332080" y="386023"/>
                    <a:pt x="392412" y="326083"/>
                    <a:pt x="466295" y="326083"/>
                  </a:cubicBezTo>
                  <a:close/>
                  <a:moveTo>
                    <a:pt x="0" y="232654"/>
                  </a:moveTo>
                  <a:cubicBezTo>
                    <a:pt x="0" y="284212"/>
                    <a:pt x="104554" y="326103"/>
                    <a:pt x="233309" y="326103"/>
                  </a:cubicBezTo>
                  <a:cubicBezTo>
                    <a:pt x="362065" y="326103"/>
                    <a:pt x="466296" y="284212"/>
                    <a:pt x="466296" y="232654"/>
                  </a:cubicBezTo>
                  <a:lnTo>
                    <a:pt x="466296" y="299035"/>
                  </a:lnTo>
                  <a:cubicBezTo>
                    <a:pt x="393689" y="299035"/>
                    <a:pt x="332377" y="347370"/>
                    <a:pt x="312370" y="413429"/>
                  </a:cubicBezTo>
                  <a:cubicBezTo>
                    <a:pt x="287522" y="416973"/>
                    <a:pt x="261061" y="419229"/>
                    <a:pt x="233309" y="419229"/>
                  </a:cubicBezTo>
                  <a:cubicBezTo>
                    <a:pt x="104231" y="419229"/>
                    <a:pt x="0" y="377338"/>
                    <a:pt x="0" y="326103"/>
                  </a:cubicBezTo>
                  <a:close/>
                  <a:moveTo>
                    <a:pt x="233309" y="23200"/>
                  </a:moveTo>
                  <a:cubicBezTo>
                    <a:pt x="105199" y="23200"/>
                    <a:pt x="23234" y="64445"/>
                    <a:pt x="23234" y="93123"/>
                  </a:cubicBezTo>
                  <a:cubicBezTo>
                    <a:pt x="23234" y="121479"/>
                    <a:pt x="105199" y="163046"/>
                    <a:pt x="233309" y="163046"/>
                  </a:cubicBezTo>
                  <a:cubicBezTo>
                    <a:pt x="361420" y="163046"/>
                    <a:pt x="443062" y="121479"/>
                    <a:pt x="443062" y="93123"/>
                  </a:cubicBezTo>
                  <a:cubicBezTo>
                    <a:pt x="443062" y="64445"/>
                    <a:pt x="361420" y="23200"/>
                    <a:pt x="233309" y="23200"/>
                  </a:cubicBezTo>
                  <a:close/>
                  <a:moveTo>
                    <a:pt x="233309" y="0"/>
                  </a:moveTo>
                  <a:cubicBezTo>
                    <a:pt x="362065" y="0"/>
                    <a:pt x="466296" y="41567"/>
                    <a:pt x="466296" y="93123"/>
                  </a:cubicBezTo>
                  <a:lnTo>
                    <a:pt x="466296" y="186246"/>
                  </a:lnTo>
                  <a:cubicBezTo>
                    <a:pt x="466296" y="237802"/>
                    <a:pt x="362065" y="279369"/>
                    <a:pt x="233309" y="279369"/>
                  </a:cubicBezTo>
                  <a:cubicBezTo>
                    <a:pt x="104231" y="279369"/>
                    <a:pt x="0" y="237802"/>
                    <a:pt x="0" y="186246"/>
                  </a:cubicBezTo>
                  <a:lnTo>
                    <a:pt x="0" y="93123"/>
                  </a:lnTo>
                  <a:cubicBezTo>
                    <a:pt x="0" y="41567"/>
                    <a:pt x="104554" y="0"/>
                    <a:pt x="2333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31" name="iṩļîḋè"/>
            <p:cNvSpPr/>
            <p:nvPr/>
          </p:nvSpPr>
          <p:spPr bwMode="auto">
            <a:xfrm>
              <a:off x="4472794" y="4737435"/>
              <a:ext cx="342202" cy="258842"/>
            </a:xfrm>
            <a:custGeom>
              <a:avLst/>
              <a:gdLst>
                <a:gd name="connsiteX0" fmla="*/ 303150 w 606298"/>
                <a:gd name="connsiteY0" fmla="*/ 172180 h 458605"/>
                <a:gd name="connsiteX1" fmla="*/ 409775 w 606298"/>
                <a:gd name="connsiteY1" fmla="*/ 278664 h 458605"/>
                <a:gd name="connsiteX2" fmla="*/ 303150 w 606298"/>
                <a:gd name="connsiteY2" fmla="*/ 385148 h 458605"/>
                <a:gd name="connsiteX3" fmla="*/ 196525 w 606298"/>
                <a:gd name="connsiteY3" fmla="*/ 278664 h 458605"/>
                <a:gd name="connsiteX4" fmla="*/ 303150 w 606298"/>
                <a:gd name="connsiteY4" fmla="*/ 172180 h 458605"/>
                <a:gd name="connsiteX5" fmla="*/ 303149 w 606298"/>
                <a:gd name="connsiteY5" fmla="*/ 131787 h 458605"/>
                <a:gd name="connsiteX6" fmla="*/ 156060 w 606298"/>
                <a:gd name="connsiteY6" fmla="*/ 278654 h 458605"/>
                <a:gd name="connsiteX7" fmla="*/ 303149 w 606298"/>
                <a:gd name="connsiteY7" fmla="*/ 425430 h 458605"/>
                <a:gd name="connsiteX8" fmla="*/ 450147 w 606298"/>
                <a:gd name="connsiteY8" fmla="*/ 278654 h 458605"/>
                <a:gd name="connsiteX9" fmla="*/ 303149 w 606298"/>
                <a:gd name="connsiteY9" fmla="*/ 131787 h 458605"/>
                <a:gd name="connsiteX10" fmla="*/ 72767 w 606298"/>
                <a:gd name="connsiteY10" fmla="*/ 60502 h 458605"/>
                <a:gd name="connsiteX11" fmla="*/ 60593 w 606298"/>
                <a:gd name="connsiteY11" fmla="*/ 72657 h 458605"/>
                <a:gd name="connsiteX12" fmla="*/ 60593 w 606298"/>
                <a:gd name="connsiteY12" fmla="*/ 98155 h 458605"/>
                <a:gd name="connsiteX13" fmla="*/ 165762 w 606298"/>
                <a:gd name="connsiteY13" fmla="*/ 98155 h 458605"/>
                <a:gd name="connsiteX14" fmla="*/ 165762 w 606298"/>
                <a:gd name="connsiteY14" fmla="*/ 72657 h 458605"/>
                <a:gd name="connsiteX15" fmla="*/ 153588 w 606298"/>
                <a:gd name="connsiteY15" fmla="*/ 60502 h 458605"/>
                <a:gd name="connsiteX16" fmla="*/ 72767 w 606298"/>
                <a:gd name="connsiteY16" fmla="*/ 0 h 458605"/>
                <a:gd name="connsiteX17" fmla="*/ 153588 w 606298"/>
                <a:gd name="connsiteY17" fmla="*/ 0 h 458605"/>
                <a:gd name="connsiteX18" fmla="*/ 226355 w 606298"/>
                <a:gd name="connsiteY18" fmla="*/ 72657 h 458605"/>
                <a:gd name="connsiteX19" fmla="*/ 226355 w 606298"/>
                <a:gd name="connsiteY19" fmla="*/ 98612 h 458605"/>
                <a:gd name="connsiteX20" fmla="*/ 417654 w 606298"/>
                <a:gd name="connsiteY20" fmla="*/ 98612 h 458605"/>
                <a:gd name="connsiteX21" fmla="*/ 417654 w 606298"/>
                <a:gd name="connsiteY21" fmla="*/ 74119 h 458605"/>
                <a:gd name="connsiteX22" fmla="*/ 449781 w 606298"/>
                <a:gd name="connsiteY22" fmla="*/ 42041 h 458605"/>
                <a:gd name="connsiteX23" fmla="*/ 506713 w 606298"/>
                <a:gd name="connsiteY23" fmla="*/ 42041 h 458605"/>
                <a:gd name="connsiteX24" fmla="*/ 538932 w 606298"/>
                <a:gd name="connsiteY24" fmla="*/ 74119 h 458605"/>
                <a:gd name="connsiteX25" fmla="*/ 538932 w 606298"/>
                <a:gd name="connsiteY25" fmla="*/ 98612 h 458605"/>
                <a:gd name="connsiteX26" fmla="*/ 546712 w 606298"/>
                <a:gd name="connsiteY26" fmla="*/ 98612 h 458605"/>
                <a:gd name="connsiteX27" fmla="*/ 606298 w 606298"/>
                <a:gd name="connsiteY27" fmla="*/ 158108 h 458605"/>
                <a:gd name="connsiteX28" fmla="*/ 606298 w 606298"/>
                <a:gd name="connsiteY28" fmla="*/ 399109 h 458605"/>
                <a:gd name="connsiteX29" fmla="*/ 546712 w 606298"/>
                <a:gd name="connsiteY29" fmla="*/ 458605 h 458605"/>
                <a:gd name="connsiteX30" fmla="*/ 59495 w 606298"/>
                <a:gd name="connsiteY30" fmla="*/ 458605 h 458605"/>
                <a:gd name="connsiteX31" fmla="*/ 0 w 606298"/>
                <a:gd name="connsiteY31" fmla="*/ 399109 h 458605"/>
                <a:gd name="connsiteX32" fmla="*/ 0 w 606298"/>
                <a:gd name="connsiteY32" fmla="*/ 72657 h 458605"/>
                <a:gd name="connsiteX33" fmla="*/ 72767 w 606298"/>
                <a:gd name="connsiteY33" fmla="*/ 0 h 45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6298" h="458605">
                  <a:moveTo>
                    <a:pt x="303150" y="172180"/>
                  </a:moveTo>
                  <a:cubicBezTo>
                    <a:pt x="362037" y="172180"/>
                    <a:pt x="409775" y="219855"/>
                    <a:pt x="409775" y="278664"/>
                  </a:cubicBezTo>
                  <a:cubicBezTo>
                    <a:pt x="409775" y="337473"/>
                    <a:pt x="362037" y="385148"/>
                    <a:pt x="303150" y="385148"/>
                  </a:cubicBezTo>
                  <a:cubicBezTo>
                    <a:pt x="244263" y="385148"/>
                    <a:pt x="196525" y="337473"/>
                    <a:pt x="196525" y="278664"/>
                  </a:cubicBezTo>
                  <a:cubicBezTo>
                    <a:pt x="196525" y="219855"/>
                    <a:pt x="244263" y="172180"/>
                    <a:pt x="303150" y="172180"/>
                  </a:cubicBezTo>
                  <a:close/>
                  <a:moveTo>
                    <a:pt x="303149" y="131787"/>
                  </a:moveTo>
                  <a:cubicBezTo>
                    <a:pt x="222053" y="131787"/>
                    <a:pt x="156060" y="197681"/>
                    <a:pt x="156060" y="278654"/>
                  </a:cubicBezTo>
                  <a:cubicBezTo>
                    <a:pt x="156060" y="359536"/>
                    <a:pt x="222053" y="425430"/>
                    <a:pt x="303149" y="425430"/>
                  </a:cubicBezTo>
                  <a:cubicBezTo>
                    <a:pt x="384245" y="425430"/>
                    <a:pt x="450147" y="359536"/>
                    <a:pt x="450147" y="278654"/>
                  </a:cubicBezTo>
                  <a:cubicBezTo>
                    <a:pt x="450147" y="197681"/>
                    <a:pt x="384245" y="131787"/>
                    <a:pt x="303149" y="131787"/>
                  </a:cubicBezTo>
                  <a:close/>
                  <a:moveTo>
                    <a:pt x="72767" y="60502"/>
                  </a:moveTo>
                  <a:cubicBezTo>
                    <a:pt x="66085" y="60502"/>
                    <a:pt x="60593" y="65985"/>
                    <a:pt x="60593" y="72657"/>
                  </a:cubicBezTo>
                  <a:lnTo>
                    <a:pt x="60593" y="98155"/>
                  </a:lnTo>
                  <a:lnTo>
                    <a:pt x="165762" y="98155"/>
                  </a:lnTo>
                  <a:lnTo>
                    <a:pt x="165762" y="72657"/>
                  </a:lnTo>
                  <a:cubicBezTo>
                    <a:pt x="165762" y="65985"/>
                    <a:pt x="160270" y="60502"/>
                    <a:pt x="153588" y="60502"/>
                  </a:cubicBezTo>
                  <a:close/>
                  <a:moveTo>
                    <a:pt x="72767" y="0"/>
                  </a:moveTo>
                  <a:lnTo>
                    <a:pt x="153588" y="0"/>
                  </a:lnTo>
                  <a:cubicBezTo>
                    <a:pt x="193770" y="0"/>
                    <a:pt x="226355" y="32536"/>
                    <a:pt x="226355" y="72657"/>
                  </a:cubicBezTo>
                  <a:lnTo>
                    <a:pt x="226355" y="98612"/>
                  </a:lnTo>
                  <a:lnTo>
                    <a:pt x="417654" y="98612"/>
                  </a:lnTo>
                  <a:lnTo>
                    <a:pt x="417654" y="74119"/>
                  </a:lnTo>
                  <a:cubicBezTo>
                    <a:pt x="417654" y="56389"/>
                    <a:pt x="432024" y="42041"/>
                    <a:pt x="449781" y="42041"/>
                  </a:cubicBezTo>
                  <a:lnTo>
                    <a:pt x="506713" y="42041"/>
                  </a:lnTo>
                  <a:cubicBezTo>
                    <a:pt x="524561" y="42041"/>
                    <a:pt x="538932" y="56389"/>
                    <a:pt x="538932" y="74119"/>
                  </a:cubicBezTo>
                  <a:lnTo>
                    <a:pt x="538932" y="98612"/>
                  </a:lnTo>
                  <a:lnTo>
                    <a:pt x="546712" y="98612"/>
                  </a:lnTo>
                  <a:cubicBezTo>
                    <a:pt x="579571" y="98612"/>
                    <a:pt x="606298" y="125299"/>
                    <a:pt x="606298" y="158108"/>
                  </a:cubicBezTo>
                  <a:lnTo>
                    <a:pt x="606298" y="399109"/>
                  </a:lnTo>
                  <a:cubicBezTo>
                    <a:pt x="606298" y="431919"/>
                    <a:pt x="579571" y="458605"/>
                    <a:pt x="546712" y="458605"/>
                  </a:cubicBezTo>
                  <a:lnTo>
                    <a:pt x="59495" y="458605"/>
                  </a:lnTo>
                  <a:cubicBezTo>
                    <a:pt x="26635" y="458605"/>
                    <a:pt x="0" y="431919"/>
                    <a:pt x="0" y="399109"/>
                  </a:cubicBezTo>
                  <a:lnTo>
                    <a:pt x="0" y="72657"/>
                  </a:lnTo>
                  <a:cubicBezTo>
                    <a:pt x="0" y="32536"/>
                    <a:pt x="32585" y="0"/>
                    <a:pt x="7276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33" name="îṩļiḓè"/>
            <p:cNvSpPr/>
            <p:nvPr/>
          </p:nvSpPr>
          <p:spPr>
            <a:xfrm>
              <a:off x="233117" y="1393884"/>
              <a:ext cx="3924579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en-US" sz="2400" dirty="0"/>
                <a:t>能够隐藏物理设备的细节</a:t>
              </a:r>
            </a:p>
          </p:txBody>
        </p:sp>
        <p:sp>
          <p:nvSpPr>
            <p:cNvPr id="35" name="ïṣľîḋê"/>
            <p:cNvSpPr/>
            <p:nvPr/>
          </p:nvSpPr>
          <p:spPr>
            <a:xfrm>
              <a:off x="8035352" y="1393884"/>
              <a:ext cx="3485135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 dirty="0"/>
                <a:t>能够对</a:t>
              </a:r>
              <a:r>
                <a:rPr lang="en-US" altLang="zh-CN" sz="2400" dirty="0"/>
                <a:t>I/O</a:t>
              </a:r>
              <a:r>
                <a:rPr lang="zh-CN" altLang="en-US" sz="2400" dirty="0"/>
                <a:t>设备进行控制</a:t>
              </a:r>
            </a:p>
          </p:txBody>
        </p:sp>
        <p:sp>
          <p:nvSpPr>
            <p:cNvPr id="37" name="išľïḓe"/>
            <p:cNvSpPr/>
            <p:nvPr/>
          </p:nvSpPr>
          <p:spPr>
            <a:xfrm>
              <a:off x="669925" y="2997818"/>
              <a:ext cx="2873123" cy="704467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/>
            <a:p>
              <a:pPr algn="r">
                <a:lnSpc>
                  <a:spcPct val="123000"/>
                </a:lnSpc>
                <a:spcBef>
                  <a:spcPct val="0"/>
                </a:spcBef>
              </a:pPr>
              <a:r>
                <a:rPr lang="zh-CN" altLang="en-US" sz="2400" dirty="0"/>
                <a:t>能够保证</a:t>
              </a:r>
              <a:r>
                <a:rPr lang="en-US" altLang="zh-CN" sz="2400" dirty="0"/>
                <a:t>OS</a:t>
              </a:r>
              <a:r>
                <a:rPr lang="zh-CN" altLang="en-US" sz="2400" dirty="0"/>
                <a:t>与设备无关</a:t>
              </a:r>
            </a:p>
          </p:txBody>
        </p:sp>
        <p:sp>
          <p:nvSpPr>
            <p:cNvPr id="39" name="îṧľïdè"/>
            <p:cNvSpPr/>
            <p:nvPr/>
          </p:nvSpPr>
          <p:spPr>
            <a:xfrm>
              <a:off x="8648414" y="3116271"/>
              <a:ext cx="2882020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 dirty="0"/>
                <a:t>能够确保对设备的正确共享</a:t>
              </a:r>
            </a:p>
          </p:txBody>
        </p:sp>
        <p:sp>
          <p:nvSpPr>
            <p:cNvPr id="51" name="işľîḓé"/>
            <p:cNvSpPr/>
            <p:nvPr/>
          </p:nvSpPr>
          <p:spPr>
            <a:xfrm>
              <a:off x="671513" y="4434673"/>
              <a:ext cx="3486183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en-US" sz="2400" dirty="0"/>
                <a:t>能够提高处理机和</a:t>
              </a:r>
              <a:r>
                <a:rPr lang="en-US" altLang="zh-CN" sz="2400" dirty="0"/>
                <a:t>I/O</a:t>
              </a:r>
              <a:r>
                <a:rPr lang="zh-CN" altLang="en-US" sz="2400" dirty="0"/>
                <a:t>设备的利用率</a:t>
              </a:r>
            </a:p>
          </p:txBody>
        </p:sp>
        <p:sp>
          <p:nvSpPr>
            <p:cNvPr id="49" name="ïśļíde"/>
            <p:cNvSpPr/>
            <p:nvPr/>
          </p:nvSpPr>
          <p:spPr>
            <a:xfrm>
              <a:off x="8135744" y="4604878"/>
              <a:ext cx="3485135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 dirty="0"/>
                <a:t>能够处理错误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7.6.2 </a:t>
            </a:r>
            <a:r>
              <a:rPr lang="zh-CN" altLang="en-US" sz="2800" b="1" dirty="0">
                <a:solidFill>
                  <a:schemeClr val="bg1"/>
                </a:solidFill>
              </a:rPr>
              <a:t>假脱机系统</a:t>
            </a:r>
          </a:p>
        </p:txBody>
      </p:sp>
      <p:grpSp>
        <p:nvGrpSpPr>
          <p:cNvPr id="31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558125"/>
            <a:ext cx="10848975" cy="4233112"/>
            <a:chOff x="669925" y="1558125"/>
            <a:chExt cx="10848975" cy="4233112"/>
          </a:xfrm>
        </p:grpSpPr>
        <p:sp>
          <p:nvSpPr>
            <p:cNvPr id="32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4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6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8" name="isľîdê"/>
            <p:cNvSpPr txBox="1"/>
            <p:nvPr/>
          </p:nvSpPr>
          <p:spPr>
            <a:xfrm>
              <a:off x="669925" y="4278005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2400" dirty="0"/>
                <a:t>假脱机技术</a:t>
              </a:r>
              <a:r>
                <a:rPr lang="en-US" altLang="zh-CN" sz="2400" dirty="0"/>
                <a:t>(</a:t>
              </a:r>
              <a:r>
                <a:rPr lang="en-US" altLang="zh-CN" sz="2400" dirty="0" err="1">
                  <a:solidFill>
                    <a:srgbClr val="FF0000"/>
                  </a:solidFill>
                </a:rPr>
                <a:t>SPOOLing</a:t>
              </a:r>
              <a:r>
                <a:rPr lang="en-US" altLang="zh-CN" sz="2400" dirty="0"/>
                <a:t>)</a:t>
              </a:r>
            </a:p>
          </p:txBody>
        </p:sp>
        <p:sp>
          <p:nvSpPr>
            <p:cNvPr id="42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3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4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5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6" name="ísḻiḋé"/>
            <p:cNvSpPr/>
            <p:nvPr/>
          </p:nvSpPr>
          <p:spPr bwMode="auto">
            <a:xfrm>
              <a:off x="1787050" y="1558125"/>
              <a:ext cx="347228" cy="347229"/>
            </a:xfrm>
            <a:custGeom>
              <a:avLst/>
              <a:gdLst>
                <a:gd name="connsiteX0" fmla="*/ 299602 w 347228"/>
                <a:gd name="connsiteY0" fmla="*/ 281654 h 347229"/>
                <a:gd name="connsiteX1" fmla="*/ 281438 w 347228"/>
                <a:gd name="connsiteY1" fmla="*/ 299759 h 347229"/>
                <a:gd name="connsiteX2" fmla="*/ 299602 w 347228"/>
                <a:gd name="connsiteY2" fmla="*/ 317857 h 347229"/>
                <a:gd name="connsiteX3" fmla="*/ 317759 w 347228"/>
                <a:gd name="connsiteY3" fmla="*/ 299759 h 347229"/>
                <a:gd name="connsiteX4" fmla="*/ 299602 w 347228"/>
                <a:gd name="connsiteY4" fmla="*/ 281654 h 347229"/>
                <a:gd name="connsiteX5" fmla="*/ 245668 w 347228"/>
                <a:gd name="connsiteY5" fmla="*/ 201851 h 347229"/>
                <a:gd name="connsiteX6" fmla="*/ 303772 w 347228"/>
                <a:gd name="connsiteY6" fmla="*/ 259773 h 347229"/>
                <a:gd name="connsiteX7" fmla="*/ 342465 w 347228"/>
                <a:gd name="connsiteY7" fmla="*/ 288486 h 347229"/>
                <a:gd name="connsiteX8" fmla="*/ 346621 w 347228"/>
                <a:gd name="connsiteY8" fmla="*/ 304221 h 347229"/>
                <a:gd name="connsiteX9" fmla="*/ 303724 w 347228"/>
                <a:gd name="connsiteY9" fmla="*/ 347229 h 347229"/>
                <a:gd name="connsiteX10" fmla="*/ 288283 w 347228"/>
                <a:gd name="connsiteY10" fmla="*/ 343070 h 347229"/>
                <a:gd name="connsiteX11" fmla="*/ 259200 w 347228"/>
                <a:gd name="connsiteY11" fmla="*/ 304221 h 347229"/>
                <a:gd name="connsiteX12" fmla="*/ 197725 w 347228"/>
                <a:gd name="connsiteY12" fmla="*/ 242934 h 347229"/>
                <a:gd name="connsiteX13" fmla="*/ 216386 w 347228"/>
                <a:gd name="connsiteY13" fmla="*/ 231034 h 347229"/>
                <a:gd name="connsiteX14" fmla="*/ 225436 w 347228"/>
                <a:gd name="connsiteY14" fmla="*/ 222009 h 347229"/>
                <a:gd name="connsiteX15" fmla="*/ 235191 w 347228"/>
                <a:gd name="connsiteY15" fmla="*/ 212283 h 347229"/>
                <a:gd name="connsiteX16" fmla="*/ 230641 w 347228"/>
                <a:gd name="connsiteY16" fmla="*/ 203096 h 347229"/>
                <a:gd name="connsiteX17" fmla="*/ 239885 w 347228"/>
                <a:gd name="connsiteY17" fmla="*/ 207619 h 347229"/>
                <a:gd name="connsiteX18" fmla="*/ 290492 w 347228"/>
                <a:gd name="connsiteY18" fmla="*/ 4 h 347229"/>
                <a:gd name="connsiteX19" fmla="*/ 313626 w 347228"/>
                <a:gd name="connsiteY19" fmla="*/ 9551 h 347229"/>
                <a:gd name="connsiteX20" fmla="*/ 337653 w 347228"/>
                <a:gd name="connsiteY20" fmla="*/ 33507 h 347229"/>
                <a:gd name="connsiteX21" fmla="*/ 337653 w 347228"/>
                <a:gd name="connsiteY21" fmla="*/ 79611 h 347229"/>
                <a:gd name="connsiteX22" fmla="*/ 234782 w 347228"/>
                <a:gd name="connsiteY22" fmla="*/ 182151 h 347229"/>
                <a:gd name="connsiteX23" fmla="*/ 228552 w 347228"/>
                <a:gd name="connsiteY23" fmla="*/ 180823 h 347229"/>
                <a:gd name="connsiteX24" fmla="*/ 214762 w 347228"/>
                <a:gd name="connsiteY24" fmla="*/ 186324 h 347229"/>
                <a:gd name="connsiteX25" fmla="*/ 210560 w 347228"/>
                <a:gd name="connsiteY25" fmla="*/ 206282 h 347229"/>
                <a:gd name="connsiteX26" fmla="*/ 201508 w 347228"/>
                <a:gd name="connsiteY26" fmla="*/ 215318 h 347229"/>
                <a:gd name="connsiteX27" fmla="*/ 178357 w 347228"/>
                <a:gd name="connsiteY27" fmla="*/ 224881 h 347229"/>
                <a:gd name="connsiteX28" fmla="*/ 155239 w 347228"/>
                <a:gd name="connsiteY28" fmla="*/ 215334 h 347229"/>
                <a:gd name="connsiteX29" fmla="*/ 152854 w 347228"/>
                <a:gd name="connsiteY29" fmla="*/ 212967 h 347229"/>
                <a:gd name="connsiteX30" fmla="*/ 72679 w 347228"/>
                <a:gd name="connsiteY30" fmla="*/ 292894 h 347229"/>
                <a:gd name="connsiteX31" fmla="*/ 64568 w 347228"/>
                <a:gd name="connsiteY31" fmla="*/ 314419 h 347229"/>
                <a:gd name="connsiteX32" fmla="*/ 20052 w 347228"/>
                <a:gd name="connsiteY32" fmla="*/ 345427 h 347229"/>
                <a:gd name="connsiteX33" fmla="*/ 0 w 347228"/>
                <a:gd name="connsiteY33" fmla="*/ 325501 h 347229"/>
                <a:gd name="connsiteX34" fmla="*/ 31229 w 347228"/>
                <a:gd name="connsiteY34" fmla="*/ 281076 h 347229"/>
                <a:gd name="connsiteX35" fmla="*/ 52644 w 347228"/>
                <a:gd name="connsiteY35" fmla="*/ 273000 h 347229"/>
                <a:gd name="connsiteX36" fmla="*/ 132867 w 347228"/>
                <a:gd name="connsiteY36" fmla="*/ 193041 h 347229"/>
                <a:gd name="connsiteX37" fmla="*/ 131196 w 347228"/>
                <a:gd name="connsiteY37" fmla="*/ 191362 h 347229"/>
                <a:gd name="connsiteX38" fmla="*/ 131196 w 347228"/>
                <a:gd name="connsiteY38" fmla="*/ 145257 h 347229"/>
                <a:gd name="connsiteX39" fmla="*/ 140216 w 347228"/>
                <a:gd name="connsiteY39" fmla="*/ 136286 h 347229"/>
                <a:gd name="connsiteX40" fmla="*/ 146641 w 347228"/>
                <a:gd name="connsiteY40" fmla="*/ 137725 h 347229"/>
                <a:gd name="connsiteX41" fmla="*/ 160463 w 347228"/>
                <a:gd name="connsiteY41" fmla="*/ 132208 h 347229"/>
                <a:gd name="connsiteX42" fmla="*/ 164535 w 347228"/>
                <a:gd name="connsiteY42" fmla="*/ 112026 h 347229"/>
                <a:gd name="connsiteX43" fmla="*/ 267358 w 347228"/>
                <a:gd name="connsiteY43" fmla="*/ 9567 h 347229"/>
                <a:gd name="connsiteX44" fmla="*/ 290492 w 347228"/>
                <a:gd name="connsiteY44" fmla="*/ 4 h 347229"/>
                <a:gd name="connsiteX45" fmla="*/ 74475 w 347228"/>
                <a:gd name="connsiteY45" fmla="*/ 4 h 347229"/>
                <a:gd name="connsiteX46" fmla="*/ 154925 w 347228"/>
                <a:gd name="connsiteY46" fmla="*/ 80174 h 347229"/>
                <a:gd name="connsiteX47" fmla="*/ 151417 w 347228"/>
                <a:gd name="connsiteY47" fmla="*/ 96830 h 347229"/>
                <a:gd name="connsiteX48" fmla="*/ 150427 w 347228"/>
                <a:gd name="connsiteY48" fmla="*/ 97813 h 347229"/>
                <a:gd name="connsiteX49" fmla="*/ 140464 w 347228"/>
                <a:gd name="connsiteY49" fmla="*/ 107751 h 347229"/>
                <a:gd name="connsiteX50" fmla="*/ 145155 w 347228"/>
                <a:gd name="connsiteY50" fmla="*/ 116764 h 347229"/>
                <a:gd name="connsiteX51" fmla="*/ 136125 w 347228"/>
                <a:gd name="connsiteY51" fmla="*/ 112074 h 347229"/>
                <a:gd name="connsiteX52" fmla="*/ 126155 w 347228"/>
                <a:gd name="connsiteY52" fmla="*/ 122012 h 347229"/>
                <a:gd name="connsiteX53" fmla="*/ 117153 w 347228"/>
                <a:gd name="connsiteY53" fmla="*/ 130982 h 347229"/>
                <a:gd name="connsiteX54" fmla="*/ 105225 w 347228"/>
                <a:gd name="connsiteY54" fmla="*/ 149582 h 347229"/>
                <a:gd name="connsiteX55" fmla="*/ 103725 w 347228"/>
                <a:gd name="connsiteY55" fmla="*/ 148090 h 347229"/>
                <a:gd name="connsiteX56" fmla="*/ 80464 w 347228"/>
                <a:gd name="connsiteY56" fmla="*/ 154393 h 347229"/>
                <a:gd name="connsiteX57" fmla="*/ 0 w 347228"/>
                <a:gd name="connsiteY57" fmla="*/ 74216 h 347229"/>
                <a:gd name="connsiteX58" fmla="*/ 7259 w 347228"/>
                <a:gd name="connsiteY58" fmla="*/ 66895 h 347229"/>
                <a:gd name="connsiteX59" fmla="*/ 55072 w 347228"/>
                <a:gd name="connsiteY59" fmla="*/ 97031 h 347229"/>
                <a:gd name="connsiteX60" fmla="*/ 97370 w 347228"/>
                <a:gd name="connsiteY60" fmla="*/ 54878 h 347229"/>
                <a:gd name="connsiteX61" fmla="*/ 67137 w 347228"/>
                <a:gd name="connsiteY61" fmla="*/ 7224 h 347229"/>
                <a:gd name="connsiteX62" fmla="*/ 74475 w 347228"/>
                <a:gd name="connsiteY62" fmla="*/ 4 h 34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47228" h="347229">
                  <a:moveTo>
                    <a:pt x="299602" y="281654"/>
                  </a:moveTo>
                  <a:cubicBezTo>
                    <a:pt x="289572" y="281654"/>
                    <a:pt x="281438" y="289758"/>
                    <a:pt x="281438" y="299759"/>
                  </a:cubicBezTo>
                  <a:cubicBezTo>
                    <a:pt x="281438" y="309754"/>
                    <a:pt x="289572" y="317857"/>
                    <a:pt x="299602" y="317857"/>
                  </a:cubicBezTo>
                  <a:cubicBezTo>
                    <a:pt x="309632" y="317857"/>
                    <a:pt x="317759" y="309754"/>
                    <a:pt x="317759" y="299759"/>
                  </a:cubicBezTo>
                  <a:cubicBezTo>
                    <a:pt x="317759" y="289758"/>
                    <a:pt x="309632" y="281654"/>
                    <a:pt x="299602" y="281654"/>
                  </a:cubicBezTo>
                  <a:close/>
                  <a:moveTo>
                    <a:pt x="245668" y="201851"/>
                  </a:moveTo>
                  <a:lnTo>
                    <a:pt x="303772" y="259773"/>
                  </a:lnTo>
                  <a:lnTo>
                    <a:pt x="342465" y="288486"/>
                  </a:lnTo>
                  <a:lnTo>
                    <a:pt x="346621" y="304221"/>
                  </a:lnTo>
                  <a:lnTo>
                    <a:pt x="303724" y="347229"/>
                  </a:lnTo>
                  <a:lnTo>
                    <a:pt x="288283" y="343070"/>
                  </a:lnTo>
                  <a:lnTo>
                    <a:pt x="259200" y="304221"/>
                  </a:lnTo>
                  <a:lnTo>
                    <a:pt x="197725" y="242934"/>
                  </a:lnTo>
                  <a:cubicBezTo>
                    <a:pt x="204646" y="240376"/>
                    <a:pt x="211016" y="236392"/>
                    <a:pt x="216386" y="231034"/>
                  </a:cubicBezTo>
                  <a:lnTo>
                    <a:pt x="225436" y="222009"/>
                  </a:lnTo>
                  <a:lnTo>
                    <a:pt x="235191" y="212283"/>
                  </a:lnTo>
                  <a:lnTo>
                    <a:pt x="230641" y="203096"/>
                  </a:lnTo>
                  <a:lnTo>
                    <a:pt x="239885" y="207619"/>
                  </a:lnTo>
                  <a:close/>
                  <a:moveTo>
                    <a:pt x="290492" y="4"/>
                  </a:moveTo>
                  <a:cubicBezTo>
                    <a:pt x="298863" y="4"/>
                    <a:pt x="307234" y="3186"/>
                    <a:pt x="313626" y="9551"/>
                  </a:cubicBezTo>
                  <a:lnTo>
                    <a:pt x="337653" y="33507"/>
                  </a:lnTo>
                  <a:cubicBezTo>
                    <a:pt x="350420" y="46236"/>
                    <a:pt x="350420" y="66882"/>
                    <a:pt x="337653" y="79611"/>
                  </a:cubicBezTo>
                  <a:lnTo>
                    <a:pt x="234782" y="182151"/>
                  </a:lnTo>
                  <a:cubicBezTo>
                    <a:pt x="232916" y="181239"/>
                    <a:pt x="230758" y="180823"/>
                    <a:pt x="228552" y="180823"/>
                  </a:cubicBezTo>
                  <a:cubicBezTo>
                    <a:pt x="223523" y="180823"/>
                    <a:pt x="218120" y="182966"/>
                    <a:pt x="214762" y="186324"/>
                  </a:cubicBezTo>
                  <a:cubicBezTo>
                    <a:pt x="209879" y="191186"/>
                    <a:pt x="207575" y="200237"/>
                    <a:pt x="210560" y="206282"/>
                  </a:cubicBezTo>
                  <a:lnTo>
                    <a:pt x="201508" y="215318"/>
                  </a:lnTo>
                  <a:cubicBezTo>
                    <a:pt x="195116" y="221699"/>
                    <a:pt x="186728" y="224881"/>
                    <a:pt x="178357" y="224881"/>
                  </a:cubicBezTo>
                  <a:cubicBezTo>
                    <a:pt x="169986" y="224881"/>
                    <a:pt x="161615" y="221699"/>
                    <a:pt x="155239" y="215334"/>
                  </a:cubicBezTo>
                  <a:lnTo>
                    <a:pt x="152854" y="212967"/>
                  </a:lnTo>
                  <a:lnTo>
                    <a:pt x="72679" y="292894"/>
                  </a:lnTo>
                  <a:lnTo>
                    <a:pt x="64568" y="314419"/>
                  </a:lnTo>
                  <a:lnTo>
                    <a:pt x="20052" y="345427"/>
                  </a:lnTo>
                  <a:lnTo>
                    <a:pt x="0" y="325501"/>
                  </a:lnTo>
                  <a:lnTo>
                    <a:pt x="31229" y="281076"/>
                  </a:lnTo>
                  <a:lnTo>
                    <a:pt x="52644" y="273000"/>
                  </a:lnTo>
                  <a:lnTo>
                    <a:pt x="132867" y="193041"/>
                  </a:lnTo>
                  <a:lnTo>
                    <a:pt x="131196" y="191362"/>
                  </a:lnTo>
                  <a:cubicBezTo>
                    <a:pt x="118429" y="178632"/>
                    <a:pt x="118429" y="157987"/>
                    <a:pt x="131196" y="145257"/>
                  </a:cubicBezTo>
                  <a:lnTo>
                    <a:pt x="140216" y="136286"/>
                  </a:lnTo>
                  <a:cubicBezTo>
                    <a:pt x="142115" y="137278"/>
                    <a:pt x="144337" y="137725"/>
                    <a:pt x="146641" y="137725"/>
                  </a:cubicBezTo>
                  <a:cubicBezTo>
                    <a:pt x="151670" y="137725"/>
                    <a:pt x="157072" y="135582"/>
                    <a:pt x="160463" y="132208"/>
                  </a:cubicBezTo>
                  <a:cubicBezTo>
                    <a:pt x="165362" y="127299"/>
                    <a:pt x="167698" y="118103"/>
                    <a:pt x="164535" y="112026"/>
                  </a:cubicBezTo>
                  <a:lnTo>
                    <a:pt x="267358" y="9567"/>
                  </a:lnTo>
                  <a:cubicBezTo>
                    <a:pt x="273733" y="3186"/>
                    <a:pt x="282121" y="4"/>
                    <a:pt x="290492" y="4"/>
                  </a:cubicBezTo>
                  <a:close/>
                  <a:moveTo>
                    <a:pt x="74475" y="4"/>
                  </a:moveTo>
                  <a:cubicBezTo>
                    <a:pt x="115589" y="-484"/>
                    <a:pt x="154925" y="39182"/>
                    <a:pt x="154925" y="80174"/>
                  </a:cubicBezTo>
                  <a:cubicBezTo>
                    <a:pt x="154932" y="85473"/>
                    <a:pt x="153634" y="91116"/>
                    <a:pt x="151417" y="96830"/>
                  </a:cubicBezTo>
                  <a:lnTo>
                    <a:pt x="150427" y="97813"/>
                  </a:lnTo>
                  <a:lnTo>
                    <a:pt x="140464" y="107751"/>
                  </a:lnTo>
                  <a:lnTo>
                    <a:pt x="145155" y="116764"/>
                  </a:lnTo>
                  <a:lnTo>
                    <a:pt x="136125" y="112074"/>
                  </a:lnTo>
                  <a:lnTo>
                    <a:pt x="126155" y="122012"/>
                  </a:lnTo>
                  <a:lnTo>
                    <a:pt x="117153" y="130982"/>
                  </a:lnTo>
                  <a:cubicBezTo>
                    <a:pt x="111687" y="136424"/>
                    <a:pt x="107735" y="142799"/>
                    <a:pt x="105225" y="149582"/>
                  </a:cubicBezTo>
                  <a:lnTo>
                    <a:pt x="103725" y="148090"/>
                  </a:lnTo>
                  <a:cubicBezTo>
                    <a:pt x="95864" y="152027"/>
                    <a:pt x="87909" y="154393"/>
                    <a:pt x="80464" y="154393"/>
                  </a:cubicBezTo>
                  <a:cubicBezTo>
                    <a:pt x="39342" y="154393"/>
                    <a:pt x="502" y="115200"/>
                    <a:pt x="0" y="74216"/>
                  </a:cubicBezTo>
                  <a:cubicBezTo>
                    <a:pt x="7" y="74058"/>
                    <a:pt x="4641" y="69505"/>
                    <a:pt x="7259" y="66895"/>
                  </a:cubicBezTo>
                  <a:cubicBezTo>
                    <a:pt x="40920" y="100459"/>
                    <a:pt x="34322" y="97031"/>
                    <a:pt x="55072" y="97031"/>
                  </a:cubicBezTo>
                  <a:cubicBezTo>
                    <a:pt x="71104" y="97031"/>
                    <a:pt x="97370" y="71218"/>
                    <a:pt x="97370" y="54878"/>
                  </a:cubicBezTo>
                  <a:cubicBezTo>
                    <a:pt x="97370" y="34729"/>
                    <a:pt x="100096" y="40064"/>
                    <a:pt x="67137" y="7224"/>
                  </a:cubicBezTo>
                  <a:cubicBezTo>
                    <a:pt x="69669" y="4700"/>
                    <a:pt x="74317" y="4"/>
                    <a:pt x="74475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endParaRPr/>
            </a:p>
          </p:txBody>
        </p:sp>
        <p:sp>
          <p:nvSpPr>
            <p:cNvPr id="47" name="ïṣḷiḑè"/>
            <p:cNvSpPr/>
            <p:nvPr/>
          </p:nvSpPr>
          <p:spPr bwMode="auto">
            <a:xfrm>
              <a:off x="4540744" y="1558125"/>
              <a:ext cx="347228" cy="347229"/>
            </a:xfrm>
            <a:custGeom>
              <a:avLst/>
              <a:gdLst>
                <a:gd name="connsiteX0" fmla="*/ 299602 w 347228"/>
                <a:gd name="connsiteY0" fmla="*/ 281654 h 347229"/>
                <a:gd name="connsiteX1" fmla="*/ 281438 w 347228"/>
                <a:gd name="connsiteY1" fmla="*/ 299759 h 347229"/>
                <a:gd name="connsiteX2" fmla="*/ 299602 w 347228"/>
                <a:gd name="connsiteY2" fmla="*/ 317857 h 347229"/>
                <a:gd name="connsiteX3" fmla="*/ 317759 w 347228"/>
                <a:gd name="connsiteY3" fmla="*/ 299759 h 347229"/>
                <a:gd name="connsiteX4" fmla="*/ 299602 w 347228"/>
                <a:gd name="connsiteY4" fmla="*/ 281654 h 347229"/>
                <a:gd name="connsiteX5" fmla="*/ 245668 w 347228"/>
                <a:gd name="connsiteY5" fmla="*/ 201851 h 347229"/>
                <a:gd name="connsiteX6" fmla="*/ 303772 w 347228"/>
                <a:gd name="connsiteY6" fmla="*/ 259773 h 347229"/>
                <a:gd name="connsiteX7" fmla="*/ 342465 w 347228"/>
                <a:gd name="connsiteY7" fmla="*/ 288486 h 347229"/>
                <a:gd name="connsiteX8" fmla="*/ 346621 w 347228"/>
                <a:gd name="connsiteY8" fmla="*/ 304221 h 347229"/>
                <a:gd name="connsiteX9" fmla="*/ 303724 w 347228"/>
                <a:gd name="connsiteY9" fmla="*/ 347229 h 347229"/>
                <a:gd name="connsiteX10" fmla="*/ 288283 w 347228"/>
                <a:gd name="connsiteY10" fmla="*/ 343070 h 347229"/>
                <a:gd name="connsiteX11" fmla="*/ 259200 w 347228"/>
                <a:gd name="connsiteY11" fmla="*/ 304221 h 347229"/>
                <a:gd name="connsiteX12" fmla="*/ 197725 w 347228"/>
                <a:gd name="connsiteY12" fmla="*/ 242934 h 347229"/>
                <a:gd name="connsiteX13" fmla="*/ 216386 w 347228"/>
                <a:gd name="connsiteY13" fmla="*/ 231034 h 347229"/>
                <a:gd name="connsiteX14" fmla="*/ 225436 w 347228"/>
                <a:gd name="connsiteY14" fmla="*/ 222009 h 347229"/>
                <a:gd name="connsiteX15" fmla="*/ 235191 w 347228"/>
                <a:gd name="connsiteY15" fmla="*/ 212283 h 347229"/>
                <a:gd name="connsiteX16" fmla="*/ 230641 w 347228"/>
                <a:gd name="connsiteY16" fmla="*/ 203096 h 347229"/>
                <a:gd name="connsiteX17" fmla="*/ 239885 w 347228"/>
                <a:gd name="connsiteY17" fmla="*/ 207619 h 347229"/>
                <a:gd name="connsiteX18" fmla="*/ 290492 w 347228"/>
                <a:gd name="connsiteY18" fmla="*/ 4 h 347229"/>
                <a:gd name="connsiteX19" fmla="*/ 313626 w 347228"/>
                <a:gd name="connsiteY19" fmla="*/ 9551 h 347229"/>
                <a:gd name="connsiteX20" fmla="*/ 337653 w 347228"/>
                <a:gd name="connsiteY20" fmla="*/ 33507 h 347229"/>
                <a:gd name="connsiteX21" fmla="*/ 337653 w 347228"/>
                <a:gd name="connsiteY21" fmla="*/ 79611 h 347229"/>
                <a:gd name="connsiteX22" fmla="*/ 234782 w 347228"/>
                <a:gd name="connsiteY22" fmla="*/ 182151 h 347229"/>
                <a:gd name="connsiteX23" fmla="*/ 228552 w 347228"/>
                <a:gd name="connsiteY23" fmla="*/ 180823 h 347229"/>
                <a:gd name="connsiteX24" fmla="*/ 214762 w 347228"/>
                <a:gd name="connsiteY24" fmla="*/ 186324 h 347229"/>
                <a:gd name="connsiteX25" fmla="*/ 210560 w 347228"/>
                <a:gd name="connsiteY25" fmla="*/ 206282 h 347229"/>
                <a:gd name="connsiteX26" fmla="*/ 201508 w 347228"/>
                <a:gd name="connsiteY26" fmla="*/ 215318 h 347229"/>
                <a:gd name="connsiteX27" fmla="*/ 178357 w 347228"/>
                <a:gd name="connsiteY27" fmla="*/ 224881 h 347229"/>
                <a:gd name="connsiteX28" fmla="*/ 155239 w 347228"/>
                <a:gd name="connsiteY28" fmla="*/ 215334 h 347229"/>
                <a:gd name="connsiteX29" fmla="*/ 152854 w 347228"/>
                <a:gd name="connsiteY29" fmla="*/ 212967 h 347229"/>
                <a:gd name="connsiteX30" fmla="*/ 72679 w 347228"/>
                <a:gd name="connsiteY30" fmla="*/ 292894 h 347229"/>
                <a:gd name="connsiteX31" fmla="*/ 64568 w 347228"/>
                <a:gd name="connsiteY31" fmla="*/ 314419 h 347229"/>
                <a:gd name="connsiteX32" fmla="*/ 20052 w 347228"/>
                <a:gd name="connsiteY32" fmla="*/ 345427 h 347229"/>
                <a:gd name="connsiteX33" fmla="*/ 0 w 347228"/>
                <a:gd name="connsiteY33" fmla="*/ 325501 h 347229"/>
                <a:gd name="connsiteX34" fmla="*/ 31229 w 347228"/>
                <a:gd name="connsiteY34" fmla="*/ 281076 h 347229"/>
                <a:gd name="connsiteX35" fmla="*/ 52644 w 347228"/>
                <a:gd name="connsiteY35" fmla="*/ 273000 h 347229"/>
                <a:gd name="connsiteX36" fmla="*/ 132867 w 347228"/>
                <a:gd name="connsiteY36" fmla="*/ 193041 h 347229"/>
                <a:gd name="connsiteX37" fmla="*/ 131196 w 347228"/>
                <a:gd name="connsiteY37" fmla="*/ 191362 h 347229"/>
                <a:gd name="connsiteX38" fmla="*/ 131196 w 347228"/>
                <a:gd name="connsiteY38" fmla="*/ 145257 h 347229"/>
                <a:gd name="connsiteX39" fmla="*/ 140216 w 347228"/>
                <a:gd name="connsiteY39" fmla="*/ 136286 h 347229"/>
                <a:gd name="connsiteX40" fmla="*/ 146641 w 347228"/>
                <a:gd name="connsiteY40" fmla="*/ 137725 h 347229"/>
                <a:gd name="connsiteX41" fmla="*/ 160463 w 347228"/>
                <a:gd name="connsiteY41" fmla="*/ 132208 h 347229"/>
                <a:gd name="connsiteX42" fmla="*/ 164535 w 347228"/>
                <a:gd name="connsiteY42" fmla="*/ 112026 h 347229"/>
                <a:gd name="connsiteX43" fmla="*/ 267358 w 347228"/>
                <a:gd name="connsiteY43" fmla="*/ 9567 h 347229"/>
                <a:gd name="connsiteX44" fmla="*/ 290492 w 347228"/>
                <a:gd name="connsiteY44" fmla="*/ 4 h 347229"/>
                <a:gd name="connsiteX45" fmla="*/ 74475 w 347228"/>
                <a:gd name="connsiteY45" fmla="*/ 4 h 347229"/>
                <a:gd name="connsiteX46" fmla="*/ 154925 w 347228"/>
                <a:gd name="connsiteY46" fmla="*/ 80174 h 347229"/>
                <a:gd name="connsiteX47" fmla="*/ 151417 w 347228"/>
                <a:gd name="connsiteY47" fmla="*/ 96830 h 347229"/>
                <a:gd name="connsiteX48" fmla="*/ 150427 w 347228"/>
                <a:gd name="connsiteY48" fmla="*/ 97813 h 347229"/>
                <a:gd name="connsiteX49" fmla="*/ 140464 w 347228"/>
                <a:gd name="connsiteY49" fmla="*/ 107751 h 347229"/>
                <a:gd name="connsiteX50" fmla="*/ 145155 w 347228"/>
                <a:gd name="connsiteY50" fmla="*/ 116764 h 347229"/>
                <a:gd name="connsiteX51" fmla="*/ 136125 w 347228"/>
                <a:gd name="connsiteY51" fmla="*/ 112074 h 347229"/>
                <a:gd name="connsiteX52" fmla="*/ 126155 w 347228"/>
                <a:gd name="connsiteY52" fmla="*/ 122012 h 347229"/>
                <a:gd name="connsiteX53" fmla="*/ 117153 w 347228"/>
                <a:gd name="connsiteY53" fmla="*/ 130982 h 347229"/>
                <a:gd name="connsiteX54" fmla="*/ 105225 w 347228"/>
                <a:gd name="connsiteY54" fmla="*/ 149582 h 347229"/>
                <a:gd name="connsiteX55" fmla="*/ 103725 w 347228"/>
                <a:gd name="connsiteY55" fmla="*/ 148090 h 347229"/>
                <a:gd name="connsiteX56" fmla="*/ 80464 w 347228"/>
                <a:gd name="connsiteY56" fmla="*/ 154393 h 347229"/>
                <a:gd name="connsiteX57" fmla="*/ 0 w 347228"/>
                <a:gd name="connsiteY57" fmla="*/ 74216 h 347229"/>
                <a:gd name="connsiteX58" fmla="*/ 7259 w 347228"/>
                <a:gd name="connsiteY58" fmla="*/ 66895 h 347229"/>
                <a:gd name="connsiteX59" fmla="*/ 55072 w 347228"/>
                <a:gd name="connsiteY59" fmla="*/ 97031 h 347229"/>
                <a:gd name="connsiteX60" fmla="*/ 97370 w 347228"/>
                <a:gd name="connsiteY60" fmla="*/ 54878 h 347229"/>
                <a:gd name="connsiteX61" fmla="*/ 67137 w 347228"/>
                <a:gd name="connsiteY61" fmla="*/ 7224 h 347229"/>
                <a:gd name="connsiteX62" fmla="*/ 74475 w 347228"/>
                <a:gd name="connsiteY62" fmla="*/ 4 h 34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47228" h="347229">
                  <a:moveTo>
                    <a:pt x="299602" y="281654"/>
                  </a:moveTo>
                  <a:cubicBezTo>
                    <a:pt x="289572" y="281654"/>
                    <a:pt x="281438" y="289758"/>
                    <a:pt x="281438" y="299759"/>
                  </a:cubicBezTo>
                  <a:cubicBezTo>
                    <a:pt x="281438" y="309754"/>
                    <a:pt x="289572" y="317857"/>
                    <a:pt x="299602" y="317857"/>
                  </a:cubicBezTo>
                  <a:cubicBezTo>
                    <a:pt x="309632" y="317857"/>
                    <a:pt x="317759" y="309754"/>
                    <a:pt x="317759" y="299759"/>
                  </a:cubicBezTo>
                  <a:cubicBezTo>
                    <a:pt x="317759" y="289758"/>
                    <a:pt x="309632" y="281654"/>
                    <a:pt x="299602" y="281654"/>
                  </a:cubicBezTo>
                  <a:close/>
                  <a:moveTo>
                    <a:pt x="245668" y="201851"/>
                  </a:moveTo>
                  <a:lnTo>
                    <a:pt x="303772" y="259773"/>
                  </a:lnTo>
                  <a:lnTo>
                    <a:pt x="342465" y="288486"/>
                  </a:lnTo>
                  <a:lnTo>
                    <a:pt x="346621" y="304221"/>
                  </a:lnTo>
                  <a:lnTo>
                    <a:pt x="303724" y="347229"/>
                  </a:lnTo>
                  <a:lnTo>
                    <a:pt x="288283" y="343070"/>
                  </a:lnTo>
                  <a:lnTo>
                    <a:pt x="259200" y="304221"/>
                  </a:lnTo>
                  <a:lnTo>
                    <a:pt x="197725" y="242934"/>
                  </a:lnTo>
                  <a:cubicBezTo>
                    <a:pt x="204646" y="240376"/>
                    <a:pt x="211016" y="236392"/>
                    <a:pt x="216386" y="231034"/>
                  </a:cubicBezTo>
                  <a:lnTo>
                    <a:pt x="225436" y="222009"/>
                  </a:lnTo>
                  <a:lnTo>
                    <a:pt x="235191" y="212283"/>
                  </a:lnTo>
                  <a:lnTo>
                    <a:pt x="230641" y="203096"/>
                  </a:lnTo>
                  <a:lnTo>
                    <a:pt x="239885" y="207619"/>
                  </a:lnTo>
                  <a:close/>
                  <a:moveTo>
                    <a:pt x="290492" y="4"/>
                  </a:moveTo>
                  <a:cubicBezTo>
                    <a:pt x="298863" y="4"/>
                    <a:pt x="307234" y="3186"/>
                    <a:pt x="313626" y="9551"/>
                  </a:cubicBezTo>
                  <a:lnTo>
                    <a:pt x="337653" y="33507"/>
                  </a:lnTo>
                  <a:cubicBezTo>
                    <a:pt x="350420" y="46236"/>
                    <a:pt x="350420" y="66882"/>
                    <a:pt x="337653" y="79611"/>
                  </a:cubicBezTo>
                  <a:lnTo>
                    <a:pt x="234782" y="182151"/>
                  </a:lnTo>
                  <a:cubicBezTo>
                    <a:pt x="232916" y="181239"/>
                    <a:pt x="230758" y="180823"/>
                    <a:pt x="228552" y="180823"/>
                  </a:cubicBezTo>
                  <a:cubicBezTo>
                    <a:pt x="223523" y="180823"/>
                    <a:pt x="218120" y="182966"/>
                    <a:pt x="214762" y="186324"/>
                  </a:cubicBezTo>
                  <a:cubicBezTo>
                    <a:pt x="209879" y="191186"/>
                    <a:pt x="207575" y="200237"/>
                    <a:pt x="210560" y="206282"/>
                  </a:cubicBezTo>
                  <a:lnTo>
                    <a:pt x="201508" y="215318"/>
                  </a:lnTo>
                  <a:cubicBezTo>
                    <a:pt x="195116" y="221699"/>
                    <a:pt x="186728" y="224881"/>
                    <a:pt x="178357" y="224881"/>
                  </a:cubicBezTo>
                  <a:cubicBezTo>
                    <a:pt x="169986" y="224881"/>
                    <a:pt x="161615" y="221699"/>
                    <a:pt x="155239" y="215334"/>
                  </a:cubicBezTo>
                  <a:lnTo>
                    <a:pt x="152854" y="212967"/>
                  </a:lnTo>
                  <a:lnTo>
                    <a:pt x="72679" y="292894"/>
                  </a:lnTo>
                  <a:lnTo>
                    <a:pt x="64568" y="314419"/>
                  </a:lnTo>
                  <a:lnTo>
                    <a:pt x="20052" y="345427"/>
                  </a:lnTo>
                  <a:lnTo>
                    <a:pt x="0" y="325501"/>
                  </a:lnTo>
                  <a:lnTo>
                    <a:pt x="31229" y="281076"/>
                  </a:lnTo>
                  <a:lnTo>
                    <a:pt x="52644" y="273000"/>
                  </a:lnTo>
                  <a:lnTo>
                    <a:pt x="132867" y="193041"/>
                  </a:lnTo>
                  <a:lnTo>
                    <a:pt x="131196" y="191362"/>
                  </a:lnTo>
                  <a:cubicBezTo>
                    <a:pt x="118429" y="178632"/>
                    <a:pt x="118429" y="157987"/>
                    <a:pt x="131196" y="145257"/>
                  </a:cubicBezTo>
                  <a:lnTo>
                    <a:pt x="140216" y="136286"/>
                  </a:lnTo>
                  <a:cubicBezTo>
                    <a:pt x="142115" y="137278"/>
                    <a:pt x="144337" y="137725"/>
                    <a:pt x="146641" y="137725"/>
                  </a:cubicBezTo>
                  <a:cubicBezTo>
                    <a:pt x="151670" y="137725"/>
                    <a:pt x="157072" y="135582"/>
                    <a:pt x="160463" y="132208"/>
                  </a:cubicBezTo>
                  <a:cubicBezTo>
                    <a:pt x="165362" y="127299"/>
                    <a:pt x="167698" y="118103"/>
                    <a:pt x="164535" y="112026"/>
                  </a:cubicBezTo>
                  <a:lnTo>
                    <a:pt x="267358" y="9567"/>
                  </a:lnTo>
                  <a:cubicBezTo>
                    <a:pt x="273733" y="3186"/>
                    <a:pt x="282121" y="4"/>
                    <a:pt x="290492" y="4"/>
                  </a:cubicBezTo>
                  <a:close/>
                  <a:moveTo>
                    <a:pt x="74475" y="4"/>
                  </a:moveTo>
                  <a:cubicBezTo>
                    <a:pt x="115589" y="-484"/>
                    <a:pt x="154925" y="39182"/>
                    <a:pt x="154925" y="80174"/>
                  </a:cubicBezTo>
                  <a:cubicBezTo>
                    <a:pt x="154932" y="85473"/>
                    <a:pt x="153634" y="91116"/>
                    <a:pt x="151417" y="96830"/>
                  </a:cubicBezTo>
                  <a:lnTo>
                    <a:pt x="150427" y="97813"/>
                  </a:lnTo>
                  <a:lnTo>
                    <a:pt x="140464" y="107751"/>
                  </a:lnTo>
                  <a:lnTo>
                    <a:pt x="145155" y="116764"/>
                  </a:lnTo>
                  <a:lnTo>
                    <a:pt x="136125" y="112074"/>
                  </a:lnTo>
                  <a:lnTo>
                    <a:pt x="126155" y="122012"/>
                  </a:lnTo>
                  <a:lnTo>
                    <a:pt x="117153" y="130982"/>
                  </a:lnTo>
                  <a:cubicBezTo>
                    <a:pt x="111687" y="136424"/>
                    <a:pt x="107735" y="142799"/>
                    <a:pt x="105225" y="149582"/>
                  </a:cubicBezTo>
                  <a:lnTo>
                    <a:pt x="103725" y="148090"/>
                  </a:lnTo>
                  <a:cubicBezTo>
                    <a:pt x="95864" y="152027"/>
                    <a:pt x="87909" y="154393"/>
                    <a:pt x="80464" y="154393"/>
                  </a:cubicBezTo>
                  <a:cubicBezTo>
                    <a:pt x="39342" y="154393"/>
                    <a:pt x="502" y="115200"/>
                    <a:pt x="0" y="74216"/>
                  </a:cubicBezTo>
                  <a:cubicBezTo>
                    <a:pt x="7" y="74058"/>
                    <a:pt x="4641" y="69505"/>
                    <a:pt x="7259" y="66895"/>
                  </a:cubicBezTo>
                  <a:cubicBezTo>
                    <a:pt x="40920" y="100459"/>
                    <a:pt x="34322" y="97031"/>
                    <a:pt x="55072" y="97031"/>
                  </a:cubicBezTo>
                  <a:cubicBezTo>
                    <a:pt x="71104" y="97031"/>
                    <a:pt x="97370" y="71218"/>
                    <a:pt x="97370" y="54878"/>
                  </a:cubicBezTo>
                  <a:cubicBezTo>
                    <a:pt x="97370" y="34729"/>
                    <a:pt x="100096" y="40064"/>
                    <a:pt x="67137" y="7224"/>
                  </a:cubicBezTo>
                  <a:cubicBezTo>
                    <a:pt x="69669" y="4700"/>
                    <a:pt x="74317" y="4"/>
                    <a:pt x="74475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endParaRPr/>
            </a:p>
          </p:txBody>
        </p:sp>
        <p:sp>
          <p:nvSpPr>
            <p:cNvPr id="48" name="ïṡļiḑê"/>
            <p:cNvSpPr/>
            <p:nvPr/>
          </p:nvSpPr>
          <p:spPr bwMode="auto">
            <a:xfrm>
              <a:off x="7294438" y="1558125"/>
              <a:ext cx="347228" cy="347229"/>
            </a:xfrm>
            <a:custGeom>
              <a:avLst/>
              <a:gdLst>
                <a:gd name="connsiteX0" fmla="*/ 299602 w 347228"/>
                <a:gd name="connsiteY0" fmla="*/ 281654 h 347229"/>
                <a:gd name="connsiteX1" fmla="*/ 281438 w 347228"/>
                <a:gd name="connsiteY1" fmla="*/ 299759 h 347229"/>
                <a:gd name="connsiteX2" fmla="*/ 299602 w 347228"/>
                <a:gd name="connsiteY2" fmla="*/ 317857 h 347229"/>
                <a:gd name="connsiteX3" fmla="*/ 317759 w 347228"/>
                <a:gd name="connsiteY3" fmla="*/ 299759 h 347229"/>
                <a:gd name="connsiteX4" fmla="*/ 299602 w 347228"/>
                <a:gd name="connsiteY4" fmla="*/ 281654 h 347229"/>
                <a:gd name="connsiteX5" fmla="*/ 245668 w 347228"/>
                <a:gd name="connsiteY5" fmla="*/ 201851 h 347229"/>
                <a:gd name="connsiteX6" fmla="*/ 303772 w 347228"/>
                <a:gd name="connsiteY6" fmla="*/ 259773 h 347229"/>
                <a:gd name="connsiteX7" fmla="*/ 342465 w 347228"/>
                <a:gd name="connsiteY7" fmla="*/ 288486 h 347229"/>
                <a:gd name="connsiteX8" fmla="*/ 346621 w 347228"/>
                <a:gd name="connsiteY8" fmla="*/ 304221 h 347229"/>
                <a:gd name="connsiteX9" fmla="*/ 303724 w 347228"/>
                <a:gd name="connsiteY9" fmla="*/ 347229 h 347229"/>
                <a:gd name="connsiteX10" fmla="*/ 288283 w 347228"/>
                <a:gd name="connsiteY10" fmla="*/ 343070 h 347229"/>
                <a:gd name="connsiteX11" fmla="*/ 259200 w 347228"/>
                <a:gd name="connsiteY11" fmla="*/ 304221 h 347229"/>
                <a:gd name="connsiteX12" fmla="*/ 197725 w 347228"/>
                <a:gd name="connsiteY12" fmla="*/ 242934 h 347229"/>
                <a:gd name="connsiteX13" fmla="*/ 216386 w 347228"/>
                <a:gd name="connsiteY13" fmla="*/ 231034 h 347229"/>
                <a:gd name="connsiteX14" fmla="*/ 225436 w 347228"/>
                <a:gd name="connsiteY14" fmla="*/ 222009 h 347229"/>
                <a:gd name="connsiteX15" fmla="*/ 235191 w 347228"/>
                <a:gd name="connsiteY15" fmla="*/ 212283 h 347229"/>
                <a:gd name="connsiteX16" fmla="*/ 230641 w 347228"/>
                <a:gd name="connsiteY16" fmla="*/ 203096 h 347229"/>
                <a:gd name="connsiteX17" fmla="*/ 239885 w 347228"/>
                <a:gd name="connsiteY17" fmla="*/ 207619 h 347229"/>
                <a:gd name="connsiteX18" fmla="*/ 290492 w 347228"/>
                <a:gd name="connsiteY18" fmla="*/ 4 h 347229"/>
                <a:gd name="connsiteX19" fmla="*/ 313626 w 347228"/>
                <a:gd name="connsiteY19" fmla="*/ 9551 h 347229"/>
                <a:gd name="connsiteX20" fmla="*/ 337653 w 347228"/>
                <a:gd name="connsiteY20" fmla="*/ 33507 h 347229"/>
                <a:gd name="connsiteX21" fmla="*/ 337653 w 347228"/>
                <a:gd name="connsiteY21" fmla="*/ 79611 h 347229"/>
                <a:gd name="connsiteX22" fmla="*/ 234782 w 347228"/>
                <a:gd name="connsiteY22" fmla="*/ 182151 h 347229"/>
                <a:gd name="connsiteX23" fmla="*/ 228552 w 347228"/>
                <a:gd name="connsiteY23" fmla="*/ 180823 h 347229"/>
                <a:gd name="connsiteX24" fmla="*/ 214762 w 347228"/>
                <a:gd name="connsiteY24" fmla="*/ 186324 h 347229"/>
                <a:gd name="connsiteX25" fmla="*/ 210560 w 347228"/>
                <a:gd name="connsiteY25" fmla="*/ 206282 h 347229"/>
                <a:gd name="connsiteX26" fmla="*/ 201508 w 347228"/>
                <a:gd name="connsiteY26" fmla="*/ 215318 h 347229"/>
                <a:gd name="connsiteX27" fmla="*/ 178357 w 347228"/>
                <a:gd name="connsiteY27" fmla="*/ 224881 h 347229"/>
                <a:gd name="connsiteX28" fmla="*/ 155239 w 347228"/>
                <a:gd name="connsiteY28" fmla="*/ 215334 h 347229"/>
                <a:gd name="connsiteX29" fmla="*/ 152854 w 347228"/>
                <a:gd name="connsiteY29" fmla="*/ 212967 h 347229"/>
                <a:gd name="connsiteX30" fmla="*/ 72679 w 347228"/>
                <a:gd name="connsiteY30" fmla="*/ 292894 h 347229"/>
                <a:gd name="connsiteX31" fmla="*/ 64568 w 347228"/>
                <a:gd name="connsiteY31" fmla="*/ 314419 h 347229"/>
                <a:gd name="connsiteX32" fmla="*/ 20052 w 347228"/>
                <a:gd name="connsiteY32" fmla="*/ 345427 h 347229"/>
                <a:gd name="connsiteX33" fmla="*/ 0 w 347228"/>
                <a:gd name="connsiteY33" fmla="*/ 325501 h 347229"/>
                <a:gd name="connsiteX34" fmla="*/ 31229 w 347228"/>
                <a:gd name="connsiteY34" fmla="*/ 281076 h 347229"/>
                <a:gd name="connsiteX35" fmla="*/ 52644 w 347228"/>
                <a:gd name="connsiteY35" fmla="*/ 273000 h 347229"/>
                <a:gd name="connsiteX36" fmla="*/ 132867 w 347228"/>
                <a:gd name="connsiteY36" fmla="*/ 193041 h 347229"/>
                <a:gd name="connsiteX37" fmla="*/ 131196 w 347228"/>
                <a:gd name="connsiteY37" fmla="*/ 191362 h 347229"/>
                <a:gd name="connsiteX38" fmla="*/ 131196 w 347228"/>
                <a:gd name="connsiteY38" fmla="*/ 145257 h 347229"/>
                <a:gd name="connsiteX39" fmla="*/ 140216 w 347228"/>
                <a:gd name="connsiteY39" fmla="*/ 136286 h 347229"/>
                <a:gd name="connsiteX40" fmla="*/ 146641 w 347228"/>
                <a:gd name="connsiteY40" fmla="*/ 137725 h 347229"/>
                <a:gd name="connsiteX41" fmla="*/ 160463 w 347228"/>
                <a:gd name="connsiteY41" fmla="*/ 132208 h 347229"/>
                <a:gd name="connsiteX42" fmla="*/ 164535 w 347228"/>
                <a:gd name="connsiteY42" fmla="*/ 112026 h 347229"/>
                <a:gd name="connsiteX43" fmla="*/ 267358 w 347228"/>
                <a:gd name="connsiteY43" fmla="*/ 9567 h 347229"/>
                <a:gd name="connsiteX44" fmla="*/ 290492 w 347228"/>
                <a:gd name="connsiteY44" fmla="*/ 4 h 347229"/>
                <a:gd name="connsiteX45" fmla="*/ 74475 w 347228"/>
                <a:gd name="connsiteY45" fmla="*/ 4 h 347229"/>
                <a:gd name="connsiteX46" fmla="*/ 154925 w 347228"/>
                <a:gd name="connsiteY46" fmla="*/ 80174 h 347229"/>
                <a:gd name="connsiteX47" fmla="*/ 151417 w 347228"/>
                <a:gd name="connsiteY47" fmla="*/ 96830 h 347229"/>
                <a:gd name="connsiteX48" fmla="*/ 150427 w 347228"/>
                <a:gd name="connsiteY48" fmla="*/ 97813 h 347229"/>
                <a:gd name="connsiteX49" fmla="*/ 140464 w 347228"/>
                <a:gd name="connsiteY49" fmla="*/ 107751 h 347229"/>
                <a:gd name="connsiteX50" fmla="*/ 145155 w 347228"/>
                <a:gd name="connsiteY50" fmla="*/ 116764 h 347229"/>
                <a:gd name="connsiteX51" fmla="*/ 136125 w 347228"/>
                <a:gd name="connsiteY51" fmla="*/ 112074 h 347229"/>
                <a:gd name="connsiteX52" fmla="*/ 126155 w 347228"/>
                <a:gd name="connsiteY52" fmla="*/ 122012 h 347229"/>
                <a:gd name="connsiteX53" fmla="*/ 117153 w 347228"/>
                <a:gd name="connsiteY53" fmla="*/ 130982 h 347229"/>
                <a:gd name="connsiteX54" fmla="*/ 105225 w 347228"/>
                <a:gd name="connsiteY54" fmla="*/ 149582 h 347229"/>
                <a:gd name="connsiteX55" fmla="*/ 103725 w 347228"/>
                <a:gd name="connsiteY55" fmla="*/ 148090 h 347229"/>
                <a:gd name="connsiteX56" fmla="*/ 80464 w 347228"/>
                <a:gd name="connsiteY56" fmla="*/ 154393 h 347229"/>
                <a:gd name="connsiteX57" fmla="*/ 0 w 347228"/>
                <a:gd name="connsiteY57" fmla="*/ 74216 h 347229"/>
                <a:gd name="connsiteX58" fmla="*/ 7259 w 347228"/>
                <a:gd name="connsiteY58" fmla="*/ 66895 h 347229"/>
                <a:gd name="connsiteX59" fmla="*/ 55072 w 347228"/>
                <a:gd name="connsiteY59" fmla="*/ 97031 h 347229"/>
                <a:gd name="connsiteX60" fmla="*/ 97370 w 347228"/>
                <a:gd name="connsiteY60" fmla="*/ 54878 h 347229"/>
                <a:gd name="connsiteX61" fmla="*/ 67137 w 347228"/>
                <a:gd name="connsiteY61" fmla="*/ 7224 h 347229"/>
                <a:gd name="connsiteX62" fmla="*/ 74475 w 347228"/>
                <a:gd name="connsiteY62" fmla="*/ 4 h 34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47228" h="347229">
                  <a:moveTo>
                    <a:pt x="299602" y="281654"/>
                  </a:moveTo>
                  <a:cubicBezTo>
                    <a:pt x="289572" y="281654"/>
                    <a:pt x="281438" y="289758"/>
                    <a:pt x="281438" y="299759"/>
                  </a:cubicBezTo>
                  <a:cubicBezTo>
                    <a:pt x="281438" y="309754"/>
                    <a:pt x="289572" y="317857"/>
                    <a:pt x="299602" y="317857"/>
                  </a:cubicBezTo>
                  <a:cubicBezTo>
                    <a:pt x="309632" y="317857"/>
                    <a:pt x="317759" y="309754"/>
                    <a:pt x="317759" y="299759"/>
                  </a:cubicBezTo>
                  <a:cubicBezTo>
                    <a:pt x="317759" y="289758"/>
                    <a:pt x="309632" y="281654"/>
                    <a:pt x="299602" y="281654"/>
                  </a:cubicBezTo>
                  <a:close/>
                  <a:moveTo>
                    <a:pt x="245668" y="201851"/>
                  </a:moveTo>
                  <a:lnTo>
                    <a:pt x="303772" y="259773"/>
                  </a:lnTo>
                  <a:lnTo>
                    <a:pt x="342465" y="288486"/>
                  </a:lnTo>
                  <a:lnTo>
                    <a:pt x="346621" y="304221"/>
                  </a:lnTo>
                  <a:lnTo>
                    <a:pt x="303724" y="347229"/>
                  </a:lnTo>
                  <a:lnTo>
                    <a:pt x="288283" y="343070"/>
                  </a:lnTo>
                  <a:lnTo>
                    <a:pt x="259200" y="304221"/>
                  </a:lnTo>
                  <a:lnTo>
                    <a:pt x="197725" y="242934"/>
                  </a:lnTo>
                  <a:cubicBezTo>
                    <a:pt x="204646" y="240376"/>
                    <a:pt x="211016" y="236392"/>
                    <a:pt x="216386" y="231034"/>
                  </a:cubicBezTo>
                  <a:lnTo>
                    <a:pt x="225436" y="222009"/>
                  </a:lnTo>
                  <a:lnTo>
                    <a:pt x="235191" y="212283"/>
                  </a:lnTo>
                  <a:lnTo>
                    <a:pt x="230641" y="203096"/>
                  </a:lnTo>
                  <a:lnTo>
                    <a:pt x="239885" y="207619"/>
                  </a:lnTo>
                  <a:close/>
                  <a:moveTo>
                    <a:pt x="290492" y="4"/>
                  </a:moveTo>
                  <a:cubicBezTo>
                    <a:pt x="298863" y="4"/>
                    <a:pt x="307234" y="3186"/>
                    <a:pt x="313626" y="9551"/>
                  </a:cubicBezTo>
                  <a:lnTo>
                    <a:pt x="337653" y="33507"/>
                  </a:lnTo>
                  <a:cubicBezTo>
                    <a:pt x="350420" y="46236"/>
                    <a:pt x="350420" y="66882"/>
                    <a:pt x="337653" y="79611"/>
                  </a:cubicBezTo>
                  <a:lnTo>
                    <a:pt x="234782" y="182151"/>
                  </a:lnTo>
                  <a:cubicBezTo>
                    <a:pt x="232916" y="181239"/>
                    <a:pt x="230758" y="180823"/>
                    <a:pt x="228552" y="180823"/>
                  </a:cubicBezTo>
                  <a:cubicBezTo>
                    <a:pt x="223523" y="180823"/>
                    <a:pt x="218120" y="182966"/>
                    <a:pt x="214762" y="186324"/>
                  </a:cubicBezTo>
                  <a:cubicBezTo>
                    <a:pt x="209879" y="191186"/>
                    <a:pt x="207575" y="200237"/>
                    <a:pt x="210560" y="206282"/>
                  </a:cubicBezTo>
                  <a:lnTo>
                    <a:pt x="201508" y="215318"/>
                  </a:lnTo>
                  <a:cubicBezTo>
                    <a:pt x="195116" y="221699"/>
                    <a:pt x="186728" y="224881"/>
                    <a:pt x="178357" y="224881"/>
                  </a:cubicBezTo>
                  <a:cubicBezTo>
                    <a:pt x="169986" y="224881"/>
                    <a:pt x="161615" y="221699"/>
                    <a:pt x="155239" y="215334"/>
                  </a:cubicBezTo>
                  <a:lnTo>
                    <a:pt x="152854" y="212967"/>
                  </a:lnTo>
                  <a:lnTo>
                    <a:pt x="72679" y="292894"/>
                  </a:lnTo>
                  <a:lnTo>
                    <a:pt x="64568" y="314419"/>
                  </a:lnTo>
                  <a:lnTo>
                    <a:pt x="20052" y="345427"/>
                  </a:lnTo>
                  <a:lnTo>
                    <a:pt x="0" y="325501"/>
                  </a:lnTo>
                  <a:lnTo>
                    <a:pt x="31229" y="281076"/>
                  </a:lnTo>
                  <a:lnTo>
                    <a:pt x="52644" y="273000"/>
                  </a:lnTo>
                  <a:lnTo>
                    <a:pt x="132867" y="193041"/>
                  </a:lnTo>
                  <a:lnTo>
                    <a:pt x="131196" y="191362"/>
                  </a:lnTo>
                  <a:cubicBezTo>
                    <a:pt x="118429" y="178632"/>
                    <a:pt x="118429" y="157987"/>
                    <a:pt x="131196" y="145257"/>
                  </a:cubicBezTo>
                  <a:lnTo>
                    <a:pt x="140216" y="136286"/>
                  </a:lnTo>
                  <a:cubicBezTo>
                    <a:pt x="142115" y="137278"/>
                    <a:pt x="144337" y="137725"/>
                    <a:pt x="146641" y="137725"/>
                  </a:cubicBezTo>
                  <a:cubicBezTo>
                    <a:pt x="151670" y="137725"/>
                    <a:pt x="157072" y="135582"/>
                    <a:pt x="160463" y="132208"/>
                  </a:cubicBezTo>
                  <a:cubicBezTo>
                    <a:pt x="165362" y="127299"/>
                    <a:pt x="167698" y="118103"/>
                    <a:pt x="164535" y="112026"/>
                  </a:cubicBezTo>
                  <a:lnTo>
                    <a:pt x="267358" y="9567"/>
                  </a:lnTo>
                  <a:cubicBezTo>
                    <a:pt x="273733" y="3186"/>
                    <a:pt x="282121" y="4"/>
                    <a:pt x="290492" y="4"/>
                  </a:cubicBezTo>
                  <a:close/>
                  <a:moveTo>
                    <a:pt x="74475" y="4"/>
                  </a:moveTo>
                  <a:cubicBezTo>
                    <a:pt x="115589" y="-484"/>
                    <a:pt x="154925" y="39182"/>
                    <a:pt x="154925" y="80174"/>
                  </a:cubicBezTo>
                  <a:cubicBezTo>
                    <a:pt x="154932" y="85473"/>
                    <a:pt x="153634" y="91116"/>
                    <a:pt x="151417" y="96830"/>
                  </a:cubicBezTo>
                  <a:lnTo>
                    <a:pt x="150427" y="97813"/>
                  </a:lnTo>
                  <a:lnTo>
                    <a:pt x="140464" y="107751"/>
                  </a:lnTo>
                  <a:lnTo>
                    <a:pt x="145155" y="116764"/>
                  </a:lnTo>
                  <a:lnTo>
                    <a:pt x="136125" y="112074"/>
                  </a:lnTo>
                  <a:lnTo>
                    <a:pt x="126155" y="122012"/>
                  </a:lnTo>
                  <a:lnTo>
                    <a:pt x="117153" y="130982"/>
                  </a:lnTo>
                  <a:cubicBezTo>
                    <a:pt x="111687" y="136424"/>
                    <a:pt x="107735" y="142799"/>
                    <a:pt x="105225" y="149582"/>
                  </a:cubicBezTo>
                  <a:lnTo>
                    <a:pt x="103725" y="148090"/>
                  </a:lnTo>
                  <a:cubicBezTo>
                    <a:pt x="95864" y="152027"/>
                    <a:pt x="87909" y="154393"/>
                    <a:pt x="80464" y="154393"/>
                  </a:cubicBezTo>
                  <a:cubicBezTo>
                    <a:pt x="39342" y="154393"/>
                    <a:pt x="502" y="115200"/>
                    <a:pt x="0" y="74216"/>
                  </a:cubicBezTo>
                  <a:cubicBezTo>
                    <a:pt x="7" y="74058"/>
                    <a:pt x="4641" y="69505"/>
                    <a:pt x="7259" y="66895"/>
                  </a:cubicBezTo>
                  <a:cubicBezTo>
                    <a:pt x="40920" y="100459"/>
                    <a:pt x="34322" y="97031"/>
                    <a:pt x="55072" y="97031"/>
                  </a:cubicBezTo>
                  <a:cubicBezTo>
                    <a:pt x="71104" y="97031"/>
                    <a:pt x="97370" y="71218"/>
                    <a:pt x="97370" y="54878"/>
                  </a:cubicBezTo>
                  <a:cubicBezTo>
                    <a:pt x="97370" y="34729"/>
                    <a:pt x="100096" y="40064"/>
                    <a:pt x="67137" y="7224"/>
                  </a:cubicBezTo>
                  <a:cubicBezTo>
                    <a:pt x="69669" y="4700"/>
                    <a:pt x="74317" y="4"/>
                    <a:pt x="74475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endParaRPr/>
            </a:p>
          </p:txBody>
        </p:sp>
        <p:sp>
          <p:nvSpPr>
            <p:cNvPr id="49" name="isḻíḓe"/>
            <p:cNvSpPr/>
            <p:nvPr/>
          </p:nvSpPr>
          <p:spPr bwMode="auto">
            <a:xfrm>
              <a:off x="10048132" y="1558125"/>
              <a:ext cx="347228" cy="347229"/>
            </a:xfrm>
            <a:custGeom>
              <a:avLst/>
              <a:gdLst>
                <a:gd name="connsiteX0" fmla="*/ 299602 w 347228"/>
                <a:gd name="connsiteY0" fmla="*/ 281654 h 347229"/>
                <a:gd name="connsiteX1" fmla="*/ 281438 w 347228"/>
                <a:gd name="connsiteY1" fmla="*/ 299759 h 347229"/>
                <a:gd name="connsiteX2" fmla="*/ 299602 w 347228"/>
                <a:gd name="connsiteY2" fmla="*/ 317857 h 347229"/>
                <a:gd name="connsiteX3" fmla="*/ 317759 w 347228"/>
                <a:gd name="connsiteY3" fmla="*/ 299759 h 347229"/>
                <a:gd name="connsiteX4" fmla="*/ 299602 w 347228"/>
                <a:gd name="connsiteY4" fmla="*/ 281654 h 347229"/>
                <a:gd name="connsiteX5" fmla="*/ 245668 w 347228"/>
                <a:gd name="connsiteY5" fmla="*/ 201851 h 347229"/>
                <a:gd name="connsiteX6" fmla="*/ 303772 w 347228"/>
                <a:gd name="connsiteY6" fmla="*/ 259773 h 347229"/>
                <a:gd name="connsiteX7" fmla="*/ 342465 w 347228"/>
                <a:gd name="connsiteY7" fmla="*/ 288486 h 347229"/>
                <a:gd name="connsiteX8" fmla="*/ 346621 w 347228"/>
                <a:gd name="connsiteY8" fmla="*/ 304221 h 347229"/>
                <a:gd name="connsiteX9" fmla="*/ 303724 w 347228"/>
                <a:gd name="connsiteY9" fmla="*/ 347229 h 347229"/>
                <a:gd name="connsiteX10" fmla="*/ 288283 w 347228"/>
                <a:gd name="connsiteY10" fmla="*/ 343070 h 347229"/>
                <a:gd name="connsiteX11" fmla="*/ 259200 w 347228"/>
                <a:gd name="connsiteY11" fmla="*/ 304221 h 347229"/>
                <a:gd name="connsiteX12" fmla="*/ 197725 w 347228"/>
                <a:gd name="connsiteY12" fmla="*/ 242934 h 347229"/>
                <a:gd name="connsiteX13" fmla="*/ 216386 w 347228"/>
                <a:gd name="connsiteY13" fmla="*/ 231034 h 347229"/>
                <a:gd name="connsiteX14" fmla="*/ 225436 w 347228"/>
                <a:gd name="connsiteY14" fmla="*/ 222009 h 347229"/>
                <a:gd name="connsiteX15" fmla="*/ 235191 w 347228"/>
                <a:gd name="connsiteY15" fmla="*/ 212283 h 347229"/>
                <a:gd name="connsiteX16" fmla="*/ 230641 w 347228"/>
                <a:gd name="connsiteY16" fmla="*/ 203096 h 347229"/>
                <a:gd name="connsiteX17" fmla="*/ 239885 w 347228"/>
                <a:gd name="connsiteY17" fmla="*/ 207619 h 347229"/>
                <a:gd name="connsiteX18" fmla="*/ 290492 w 347228"/>
                <a:gd name="connsiteY18" fmla="*/ 4 h 347229"/>
                <a:gd name="connsiteX19" fmla="*/ 313626 w 347228"/>
                <a:gd name="connsiteY19" fmla="*/ 9551 h 347229"/>
                <a:gd name="connsiteX20" fmla="*/ 337653 w 347228"/>
                <a:gd name="connsiteY20" fmla="*/ 33507 h 347229"/>
                <a:gd name="connsiteX21" fmla="*/ 337653 w 347228"/>
                <a:gd name="connsiteY21" fmla="*/ 79611 h 347229"/>
                <a:gd name="connsiteX22" fmla="*/ 234782 w 347228"/>
                <a:gd name="connsiteY22" fmla="*/ 182151 h 347229"/>
                <a:gd name="connsiteX23" fmla="*/ 228552 w 347228"/>
                <a:gd name="connsiteY23" fmla="*/ 180823 h 347229"/>
                <a:gd name="connsiteX24" fmla="*/ 214762 w 347228"/>
                <a:gd name="connsiteY24" fmla="*/ 186324 h 347229"/>
                <a:gd name="connsiteX25" fmla="*/ 210560 w 347228"/>
                <a:gd name="connsiteY25" fmla="*/ 206282 h 347229"/>
                <a:gd name="connsiteX26" fmla="*/ 201508 w 347228"/>
                <a:gd name="connsiteY26" fmla="*/ 215318 h 347229"/>
                <a:gd name="connsiteX27" fmla="*/ 178357 w 347228"/>
                <a:gd name="connsiteY27" fmla="*/ 224881 h 347229"/>
                <a:gd name="connsiteX28" fmla="*/ 155239 w 347228"/>
                <a:gd name="connsiteY28" fmla="*/ 215334 h 347229"/>
                <a:gd name="connsiteX29" fmla="*/ 152854 w 347228"/>
                <a:gd name="connsiteY29" fmla="*/ 212967 h 347229"/>
                <a:gd name="connsiteX30" fmla="*/ 72679 w 347228"/>
                <a:gd name="connsiteY30" fmla="*/ 292894 h 347229"/>
                <a:gd name="connsiteX31" fmla="*/ 64568 w 347228"/>
                <a:gd name="connsiteY31" fmla="*/ 314419 h 347229"/>
                <a:gd name="connsiteX32" fmla="*/ 20052 w 347228"/>
                <a:gd name="connsiteY32" fmla="*/ 345427 h 347229"/>
                <a:gd name="connsiteX33" fmla="*/ 0 w 347228"/>
                <a:gd name="connsiteY33" fmla="*/ 325501 h 347229"/>
                <a:gd name="connsiteX34" fmla="*/ 31229 w 347228"/>
                <a:gd name="connsiteY34" fmla="*/ 281076 h 347229"/>
                <a:gd name="connsiteX35" fmla="*/ 52644 w 347228"/>
                <a:gd name="connsiteY35" fmla="*/ 273000 h 347229"/>
                <a:gd name="connsiteX36" fmla="*/ 132867 w 347228"/>
                <a:gd name="connsiteY36" fmla="*/ 193041 h 347229"/>
                <a:gd name="connsiteX37" fmla="*/ 131196 w 347228"/>
                <a:gd name="connsiteY37" fmla="*/ 191362 h 347229"/>
                <a:gd name="connsiteX38" fmla="*/ 131196 w 347228"/>
                <a:gd name="connsiteY38" fmla="*/ 145257 h 347229"/>
                <a:gd name="connsiteX39" fmla="*/ 140216 w 347228"/>
                <a:gd name="connsiteY39" fmla="*/ 136286 h 347229"/>
                <a:gd name="connsiteX40" fmla="*/ 146641 w 347228"/>
                <a:gd name="connsiteY40" fmla="*/ 137725 h 347229"/>
                <a:gd name="connsiteX41" fmla="*/ 160463 w 347228"/>
                <a:gd name="connsiteY41" fmla="*/ 132208 h 347229"/>
                <a:gd name="connsiteX42" fmla="*/ 164535 w 347228"/>
                <a:gd name="connsiteY42" fmla="*/ 112026 h 347229"/>
                <a:gd name="connsiteX43" fmla="*/ 267358 w 347228"/>
                <a:gd name="connsiteY43" fmla="*/ 9567 h 347229"/>
                <a:gd name="connsiteX44" fmla="*/ 290492 w 347228"/>
                <a:gd name="connsiteY44" fmla="*/ 4 h 347229"/>
                <a:gd name="connsiteX45" fmla="*/ 74475 w 347228"/>
                <a:gd name="connsiteY45" fmla="*/ 4 h 347229"/>
                <a:gd name="connsiteX46" fmla="*/ 154925 w 347228"/>
                <a:gd name="connsiteY46" fmla="*/ 80174 h 347229"/>
                <a:gd name="connsiteX47" fmla="*/ 151417 w 347228"/>
                <a:gd name="connsiteY47" fmla="*/ 96830 h 347229"/>
                <a:gd name="connsiteX48" fmla="*/ 150427 w 347228"/>
                <a:gd name="connsiteY48" fmla="*/ 97813 h 347229"/>
                <a:gd name="connsiteX49" fmla="*/ 140464 w 347228"/>
                <a:gd name="connsiteY49" fmla="*/ 107751 h 347229"/>
                <a:gd name="connsiteX50" fmla="*/ 145155 w 347228"/>
                <a:gd name="connsiteY50" fmla="*/ 116764 h 347229"/>
                <a:gd name="connsiteX51" fmla="*/ 136125 w 347228"/>
                <a:gd name="connsiteY51" fmla="*/ 112074 h 347229"/>
                <a:gd name="connsiteX52" fmla="*/ 126155 w 347228"/>
                <a:gd name="connsiteY52" fmla="*/ 122012 h 347229"/>
                <a:gd name="connsiteX53" fmla="*/ 117153 w 347228"/>
                <a:gd name="connsiteY53" fmla="*/ 130982 h 347229"/>
                <a:gd name="connsiteX54" fmla="*/ 105225 w 347228"/>
                <a:gd name="connsiteY54" fmla="*/ 149582 h 347229"/>
                <a:gd name="connsiteX55" fmla="*/ 103725 w 347228"/>
                <a:gd name="connsiteY55" fmla="*/ 148090 h 347229"/>
                <a:gd name="connsiteX56" fmla="*/ 80464 w 347228"/>
                <a:gd name="connsiteY56" fmla="*/ 154393 h 347229"/>
                <a:gd name="connsiteX57" fmla="*/ 0 w 347228"/>
                <a:gd name="connsiteY57" fmla="*/ 74216 h 347229"/>
                <a:gd name="connsiteX58" fmla="*/ 7259 w 347228"/>
                <a:gd name="connsiteY58" fmla="*/ 66895 h 347229"/>
                <a:gd name="connsiteX59" fmla="*/ 55072 w 347228"/>
                <a:gd name="connsiteY59" fmla="*/ 97031 h 347229"/>
                <a:gd name="connsiteX60" fmla="*/ 97370 w 347228"/>
                <a:gd name="connsiteY60" fmla="*/ 54878 h 347229"/>
                <a:gd name="connsiteX61" fmla="*/ 67137 w 347228"/>
                <a:gd name="connsiteY61" fmla="*/ 7224 h 347229"/>
                <a:gd name="connsiteX62" fmla="*/ 74475 w 347228"/>
                <a:gd name="connsiteY62" fmla="*/ 4 h 34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47228" h="347229">
                  <a:moveTo>
                    <a:pt x="299602" y="281654"/>
                  </a:moveTo>
                  <a:cubicBezTo>
                    <a:pt x="289572" y="281654"/>
                    <a:pt x="281438" y="289758"/>
                    <a:pt x="281438" y="299759"/>
                  </a:cubicBezTo>
                  <a:cubicBezTo>
                    <a:pt x="281438" y="309754"/>
                    <a:pt x="289572" y="317857"/>
                    <a:pt x="299602" y="317857"/>
                  </a:cubicBezTo>
                  <a:cubicBezTo>
                    <a:pt x="309632" y="317857"/>
                    <a:pt x="317759" y="309754"/>
                    <a:pt x="317759" y="299759"/>
                  </a:cubicBezTo>
                  <a:cubicBezTo>
                    <a:pt x="317759" y="289758"/>
                    <a:pt x="309632" y="281654"/>
                    <a:pt x="299602" y="281654"/>
                  </a:cubicBezTo>
                  <a:close/>
                  <a:moveTo>
                    <a:pt x="245668" y="201851"/>
                  </a:moveTo>
                  <a:lnTo>
                    <a:pt x="303772" y="259773"/>
                  </a:lnTo>
                  <a:lnTo>
                    <a:pt x="342465" y="288486"/>
                  </a:lnTo>
                  <a:lnTo>
                    <a:pt x="346621" y="304221"/>
                  </a:lnTo>
                  <a:lnTo>
                    <a:pt x="303724" y="347229"/>
                  </a:lnTo>
                  <a:lnTo>
                    <a:pt x="288283" y="343070"/>
                  </a:lnTo>
                  <a:lnTo>
                    <a:pt x="259200" y="304221"/>
                  </a:lnTo>
                  <a:lnTo>
                    <a:pt x="197725" y="242934"/>
                  </a:lnTo>
                  <a:cubicBezTo>
                    <a:pt x="204646" y="240376"/>
                    <a:pt x="211016" y="236392"/>
                    <a:pt x="216386" y="231034"/>
                  </a:cubicBezTo>
                  <a:lnTo>
                    <a:pt x="225436" y="222009"/>
                  </a:lnTo>
                  <a:lnTo>
                    <a:pt x="235191" y="212283"/>
                  </a:lnTo>
                  <a:lnTo>
                    <a:pt x="230641" y="203096"/>
                  </a:lnTo>
                  <a:lnTo>
                    <a:pt x="239885" y="207619"/>
                  </a:lnTo>
                  <a:close/>
                  <a:moveTo>
                    <a:pt x="290492" y="4"/>
                  </a:moveTo>
                  <a:cubicBezTo>
                    <a:pt x="298863" y="4"/>
                    <a:pt x="307234" y="3186"/>
                    <a:pt x="313626" y="9551"/>
                  </a:cubicBezTo>
                  <a:lnTo>
                    <a:pt x="337653" y="33507"/>
                  </a:lnTo>
                  <a:cubicBezTo>
                    <a:pt x="350420" y="46236"/>
                    <a:pt x="350420" y="66882"/>
                    <a:pt x="337653" y="79611"/>
                  </a:cubicBezTo>
                  <a:lnTo>
                    <a:pt x="234782" y="182151"/>
                  </a:lnTo>
                  <a:cubicBezTo>
                    <a:pt x="232916" y="181239"/>
                    <a:pt x="230758" y="180823"/>
                    <a:pt x="228552" y="180823"/>
                  </a:cubicBezTo>
                  <a:cubicBezTo>
                    <a:pt x="223523" y="180823"/>
                    <a:pt x="218120" y="182966"/>
                    <a:pt x="214762" y="186324"/>
                  </a:cubicBezTo>
                  <a:cubicBezTo>
                    <a:pt x="209879" y="191186"/>
                    <a:pt x="207575" y="200237"/>
                    <a:pt x="210560" y="206282"/>
                  </a:cubicBezTo>
                  <a:lnTo>
                    <a:pt x="201508" y="215318"/>
                  </a:lnTo>
                  <a:cubicBezTo>
                    <a:pt x="195116" y="221699"/>
                    <a:pt x="186728" y="224881"/>
                    <a:pt x="178357" y="224881"/>
                  </a:cubicBezTo>
                  <a:cubicBezTo>
                    <a:pt x="169986" y="224881"/>
                    <a:pt x="161615" y="221699"/>
                    <a:pt x="155239" y="215334"/>
                  </a:cubicBezTo>
                  <a:lnTo>
                    <a:pt x="152854" y="212967"/>
                  </a:lnTo>
                  <a:lnTo>
                    <a:pt x="72679" y="292894"/>
                  </a:lnTo>
                  <a:lnTo>
                    <a:pt x="64568" y="314419"/>
                  </a:lnTo>
                  <a:lnTo>
                    <a:pt x="20052" y="345427"/>
                  </a:lnTo>
                  <a:lnTo>
                    <a:pt x="0" y="325501"/>
                  </a:lnTo>
                  <a:lnTo>
                    <a:pt x="31229" y="281076"/>
                  </a:lnTo>
                  <a:lnTo>
                    <a:pt x="52644" y="273000"/>
                  </a:lnTo>
                  <a:lnTo>
                    <a:pt x="132867" y="193041"/>
                  </a:lnTo>
                  <a:lnTo>
                    <a:pt x="131196" y="191362"/>
                  </a:lnTo>
                  <a:cubicBezTo>
                    <a:pt x="118429" y="178632"/>
                    <a:pt x="118429" y="157987"/>
                    <a:pt x="131196" y="145257"/>
                  </a:cubicBezTo>
                  <a:lnTo>
                    <a:pt x="140216" y="136286"/>
                  </a:lnTo>
                  <a:cubicBezTo>
                    <a:pt x="142115" y="137278"/>
                    <a:pt x="144337" y="137725"/>
                    <a:pt x="146641" y="137725"/>
                  </a:cubicBezTo>
                  <a:cubicBezTo>
                    <a:pt x="151670" y="137725"/>
                    <a:pt x="157072" y="135582"/>
                    <a:pt x="160463" y="132208"/>
                  </a:cubicBezTo>
                  <a:cubicBezTo>
                    <a:pt x="165362" y="127299"/>
                    <a:pt x="167698" y="118103"/>
                    <a:pt x="164535" y="112026"/>
                  </a:cubicBezTo>
                  <a:lnTo>
                    <a:pt x="267358" y="9567"/>
                  </a:lnTo>
                  <a:cubicBezTo>
                    <a:pt x="273733" y="3186"/>
                    <a:pt x="282121" y="4"/>
                    <a:pt x="290492" y="4"/>
                  </a:cubicBezTo>
                  <a:close/>
                  <a:moveTo>
                    <a:pt x="74475" y="4"/>
                  </a:moveTo>
                  <a:cubicBezTo>
                    <a:pt x="115589" y="-484"/>
                    <a:pt x="154925" y="39182"/>
                    <a:pt x="154925" y="80174"/>
                  </a:cubicBezTo>
                  <a:cubicBezTo>
                    <a:pt x="154932" y="85473"/>
                    <a:pt x="153634" y="91116"/>
                    <a:pt x="151417" y="96830"/>
                  </a:cubicBezTo>
                  <a:lnTo>
                    <a:pt x="150427" y="97813"/>
                  </a:lnTo>
                  <a:lnTo>
                    <a:pt x="140464" y="107751"/>
                  </a:lnTo>
                  <a:lnTo>
                    <a:pt x="145155" y="116764"/>
                  </a:lnTo>
                  <a:lnTo>
                    <a:pt x="136125" y="112074"/>
                  </a:lnTo>
                  <a:lnTo>
                    <a:pt x="126155" y="122012"/>
                  </a:lnTo>
                  <a:lnTo>
                    <a:pt x="117153" y="130982"/>
                  </a:lnTo>
                  <a:cubicBezTo>
                    <a:pt x="111687" y="136424"/>
                    <a:pt x="107735" y="142799"/>
                    <a:pt x="105225" y="149582"/>
                  </a:cubicBezTo>
                  <a:lnTo>
                    <a:pt x="103725" y="148090"/>
                  </a:lnTo>
                  <a:cubicBezTo>
                    <a:pt x="95864" y="152027"/>
                    <a:pt x="87909" y="154393"/>
                    <a:pt x="80464" y="154393"/>
                  </a:cubicBezTo>
                  <a:cubicBezTo>
                    <a:pt x="39342" y="154393"/>
                    <a:pt x="502" y="115200"/>
                    <a:pt x="0" y="74216"/>
                  </a:cubicBezTo>
                  <a:cubicBezTo>
                    <a:pt x="7" y="74058"/>
                    <a:pt x="4641" y="69505"/>
                    <a:pt x="7259" y="66895"/>
                  </a:cubicBezTo>
                  <a:cubicBezTo>
                    <a:pt x="40920" y="100459"/>
                    <a:pt x="34322" y="97031"/>
                    <a:pt x="55072" y="97031"/>
                  </a:cubicBezTo>
                  <a:cubicBezTo>
                    <a:pt x="71104" y="97031"/>
                    <a:pt x="97370" y="71218"/>
                    <a:pt x="97370" y="54878"/>
                  </a:cubicBezTo>
                  <a:cubicBezTo>
                    <a:pt x="97370" y="34729"/>
                    <a:pt x="100096" y="40064"/>
                    <a:pt x="67137" y="7224"/>
                  </a:cubicBezTo>
                  <a:cubicBezTo>
                    <a:pt x="69669" y="4700"/>
                    <a:pt x="74317" y="4"/>
                    <a:pt x="74475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endParaRPr/>
            </a:p>
          </p:txBody>
        </p:sp>
        <p:sp>
          <p:nvSpPr>
            <p:cNvPr id="50" name="isľîdê"/>
            <p:cNvSpPr txBox="1"/>
            <p:nvPr/>
          </p:nvSpPr>
          <p:spPr>
            <a:xfrm>
              <a:off x="3411035" y="4329521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en-US" altLang="zh-CN" sz="2400" dirty="0" err="1"/>
                <a:t>SPOOLing</a:t>
              </a:r>
              <a:r>
                <a:rPr lang="zh-CN" altLang="en-US" sz="2400" dirty="0"/>
                <a:t>系统的组成</a:t>
              </a:r>
            </a:p>
          </p:txBody>
        </p:sp>
        <p:sp>
          <p:nvSpPr>
            <p:cNvPr id="51" name="isľîdê"/>
            <p:cNvSpPr txBox="1"/>
            <p:nvPr/>
          </p:nvSpPr>
          <p:spPr>
            <a:xfrm>
              <a:off x="6252485" y="4278005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2400" dirty="0"/>
                <a:t>共享打印机</a:t>
              </a:r>
            </a:p>
            <a:p>
              <a:pPr marL="0" lvl="1" algn="ctr">
                <a:lnSpc>
                  <a:spcPct val="120000"/>
                </a:lnSpc>
              </a:pPr>
              <a:endParaRPr lang="zh-CN" altLang="en-US" sz="2400" dirty="0"/>
            </a:p>
          </p:txBody>
        </p:sp>
        <p:sp>
          <p:nvSpPr>
            <p:cNvPr id="52" name="isľîdê"/>
            <p:cNvSpPr txBox="1"/>
            <p:nvPr/>
          </p:nvSpPr>
          <p:spPr>
            <a:xfrm>
              <a:off x="8981985" y="4278005"/>
              <a:ext cx="2533740" cy="11048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en-US" altLang="zh-CN" sz="2400" dirty="0" err="1"/>
                <a:t>SPOOLing</a:t>
              </a:r>
              <a:r>
                <a:rPr lang="zh-CN" altLang="en-US" sz="2400" dirty="0"/>
                <a:t>系统的特点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假脱机技术</a:t>
            </a:r>
          </a:p>
        </p:txBody>
      </p:sp>
      <p:sp>
        <p:nvSpPr>
          <p:cNvPr id="3" name="矩形 2"/>
          <p:cNvSpPr/>
          <p:nvPr/>
        </p:nvSpPr>
        <p:spPr>
          <a:xfrm>
            <a:off x="1507075" y="1279514"/>
            <a:ext cx="9723304" cy="48508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+mn-ea"/>
              </a:rPr>
              <a:t>为了缓和</a:t>
            </a:r>
            <a:r>
              <a:rPr lang="en-US" altLang="zh-CN" sz="2400" dirty="0">
                <a:latin typeface="+mn-ea"/>
              </a:rPr>
              <a:t>CPU</a:t>
            </a:r>
            <a:r>
              <a:rPr lang="zh-CN" altLang="en-US" sz="2400" dirty="0">
                <a:latin typeface="+mn-ea"/>
              </a:rPr>
              <a:t>的高速性与</a:t>
            </a:r>
            <a:r>
              <a:rPr lang="en-US" altLang="zh-CN" sz="2400" dirty="0">
                <a:latin typeface="+mn-ea"/>
              </a:rPr>
              <a:t>I/O</a:t>
            </a:r>
            <a:r>
              <a:rPr lang="zh-CN" altLang="en-US" sz="2400" dirty="0">
                <a:latin typeface="+mn-ea"/>
              </a:rPr>
              <a:t>设备的低速性间的矛盾而引入了脱机输入、脱机输出技术。</a:t>
            </a:r>
          </a:p>
          <a:p>
            <a:pPr marL="342900" indent="-3429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</a:rPr>
              <a:t>利用一个程序模拟脱机输入时的外围控制机功能，把低速</a:t>
            </a:r>
            <a:r>
              <a:rPr lang="en-US" altLang="zh-CN" sz="2400" dirty="0">
                <a:latin typeface="+mn-ea"/>
              </a:rPr>
              <a:t>I/O</a:t>
            </a:r>
            <a:r>
              <a:rPr lang="zh-CN" altLang="en-US" sz="2400" dirty="0">
                <a:latin typeface="+mn-ea"/>
              </a:rPr>
              <a:t>设备上的数据传送到高速磁盘上</a:t>
            </a:r>
          </a:p>
          <a:p>
            <a:pPr marL="342900" indent="-3429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</a:rPr>
              <a:t>用另一道程序模拟脱机输出时外围控制机的功能，把数据从磁盘传送到低速输出设备</a:t>
            </a:r>
          </a:p>
          <a:p>
            <a:pPr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外围操作与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CPU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对数据的处理同时进行，这种在联机情况下实现的同时外围操作</a:t>
            </a:r>
            <a:r>
              <a:rPr lang="zh-CN" altLang="en-US" sz="2400" dirty="0">
                <a:latin typeface="+mn-ea"/>
              </a:rPr>
              <a:t>称为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</a:rPr>
              <a:t>SPOOLing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(Simultaneous Peripheral Operations On-Line)</a:t>
            </a:r>
            <a:r>
              <a:rPr lang="zh-CN" altLang="en-US" sz="2400" dirty="0">
                <a:latin typeface="+mn-ea"/>
              </a:rPr>
              <a:t>，或假脱机技术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3370" y="139844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3370" y="477637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</a:rPr>
              <a:t>SPOOLing</a:t>
            </a:r>
            <a:r>
              <a:rPr lang="zh-CN" altLang="en-US" sz="2800" b="1" dirty="0">
                <a:solidFill>
                  <a:schemeClr val="bg1"/>
                </a:solidFill>
              </a:rPr>
              <a:t>系统的组成</a:t>
            </a:r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iṥlídè"/>
          <p:cNvSpPr/>
          <p:nvPr/>
        </p:nvSpPr>
        <p:spPr>
          <a:xfrm>
            <a:off x="6958245" y="1128057"/>
            <a:ext cx="5233755" cy="5008286"/>
          </a:xfrm>
          <a:prstGeom prst="rect">
            <a:avLst/>
          </a:prstGeom>
          <a:blipFill>
            <a:blip r:embed="rId2"/>
            <a:stretch>
              <a:fillRect t="-27413" b="-27272"/>
            </a:stretch>
          </a:blipFill>
          <a:ln w="28575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7" name="iṡļiḓe"/>
          <p:cNvGrpSpPr/>
          <p:nvPr/>
        </p:nvGrpSpPr>
        <p:grpSpPr>
          <a:xfrm>
            <a:off x="660400" y="1298467"/>
            <a:ext cx="5753279" cy="2333733"/>
            <a:chOff x="660400" y="1787149"/>
            <a:chExt cx="5753279" cy="2333733"/>
          </a:xfrm>
        </p:grpSpPr>
        <p:grpSp>
          <p:nvGrpSpPr>
            <p:cNvPr id="8" name="iSḻíḓè"/>
            <p:cNvGrpSpPr/>
            <p:nvPr/>
          </p:nvGrpSpPr>
          <p:grpSpPr>
            <a:xfrm>
              <a:off x="1296567" y="1835355"/>
              <a:ext cx="5117112" cy="2285527"/>
              <a:chOff x="1296567" y="1835355"/>
              <a:chExt cx="6453960" cy="2285527"/>
            </a:xfrm>
          </p:grpSpPr>
          <p:sp>
            <p:nvSpPr>
              <p:cNvPr id="12" name="îṧľîḋé"/>
              <p:cNvSpPr txBox="1"/>
              <p:nvPr/>
            </p:nvSpPr>
            <p:spPr>
              <a:xfrm>
                <a:off x="1296567" y="1835355"/>
                <a:ext cx="6293555" cy="3894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dirty="0"/>
                  <a:t>输入井和输出井</a:t>
                </a:r>
              </a:p>
            </p:txBody>
          </p:sp>
          <p:sp>
            <p:nvSpPr>
              <p:cNvPr id="13" name="íşļîḓé"/>
              <p:cNvSpPr/>
              <p:nvPr/>
            </p:nvSpPr>
            <p:spPr bwMode="auto">
              <a:xfrm>
                <a:off x="1296567" y="2279077"/>
                <a:ext cx="6453960" cy="1841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rgbClr val="FF0000"/>
                    </a:solidFill>
                  </a:rPr>
                  <a:t>在磁盘上开辟的两个大存储空间</a:t>
                </a:r>
              </a:p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输入井：模拟脱机输入时的磁盘设备，用于暂存输入设备输入的数据</a:t>
                </a:r>
              </a:p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输出井：模拟脱机输出时的磁盘，用于暂存用户程序的输出数据</a:t>
                </a:r>
              </a:p>
            </p:txBody>
          </p:sp>
        </p:grpSp>
        <p:grpSp>
          <p:nvGrpSpPr>
            <p:cNvPr id="9" name="ïS1íḋé"/>
            <p:cNvGrpSpPr/>
            <p:nvPr/>
          </p:nvGrpSpPr>
          <p:grpSpPr>
            <a:xfrm>
              <a:off x="660400" y="1787149"/>
              <a:ext cx="497734" cy="497734"/>
              <a:chOff x="660400" y="1787149"/>
              <a:chExt cx="497734" cy="497734"/>
            </a:xfrm>
          </p:grpSpPr>
          <p:sp>
            <p:nvSpPr>
              <p:cNvPr id="10" name="islîḋe"/>
              <p:cNvSpPr/>
              <p:nvPr/>
            </p:nvSpPr>
            <p:spPr>
              <a:xfrm>
                <a:off x="660400" y="1787149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îŝlîďe"/>
              <p:cNvSpPr/>
              <p:nvPr/>
            </p:nvSpPr>
            <p:spPr>
              <a:xfrm>
                <a:off x="779848" y="1918584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4" name="iŝļïḓê"/>
          <p:cNvGrpSpPr/>
          <p:nvPr/>
        </p:nvGrpSpPr>
        <p:grpSpPr>
          <a:xfrm>
            <a:off x="660400" y="3994675"/>
            <a:ext cx="6297847" cy="2504143"/>
            <a:chOff x="660400" y="2092935"/>
            <a:chExt cx="6297847" cy="2504143"/>
          </a:xfrm>
        </p:grpSpPr>
        <p:grpSp>
          <p:nvGrpSpPr>
            <p:cNvPr id="15" name="ïṧļïḓe"/>
            <p:cNvGrpSpPr/>
            <p:nvPr/>
          </p:nvGrpSpPr>
          <p:grpSpPr>
            <a:xfrm>
              <a:off x="1296567" y="2092935"/>
              <a:ext cx="5661680" cy="2504143"/>
              <a:chOff x="1296567" y="2092935"/>
              <a:chExt cx="7140794" cy="2504143"/>
            </a:xfrm>
          </p:grpSpPr>
          <p:sp>
            <p:nvSpPr>
              <p:cNvPr id="19" name="ïšļíďè"/>
              <p:cNvSpPr txBox="1"/>
              <p:nvPr/>
            </p:nvSpPr>
            <p:spPr>
              <a:xfrm>
                <a:off x="1296567" y="2092935"/>
                <a:ext cx="7140794" cy="3894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dirty="0"/>
                  <a:t>输入缓冲区和输出缓冲区</a:t>
                </a:r>
              </a:p>
            </p:txBody>
          </p:sp>
          <p:sp>
            <p:nvSpPr>
              <p:cNvPr id="21" name="íşľíḑè"/>
              <p:cNvSpPr/>
              <p:nvPr/>
            </p:nvSpPr>
            <p:spPr bwMode="auto">
              <a:xfrm>
                <a:off x="1312811" y="2588173"/>
                <a:ext cx="6632638" cy="2008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23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rgbClr val="0000FF"/>
                    </a:solidFill>
                  </a:rPr>
                  <a:t>缓和</a:t>
                </a:r>
                <a:r>
                  <a:rPr lang="en-US" altLang="zh-CN" sz="2000" dirty="0">
                    <a:solidFill>
                      <a:srgbClr val="0000FF"/>
                    </a:solidFill>
                  </a:rPr>
                  <a:t>CPU</a:t>
                </a:r>
                <a:r>
                  <a:rPr lang="zh-CN" altLang="en-US" sz="2000" dirty="0">
                    <a:solidFill>
                      <a:srgbClr val="0000FF"/>
                    </a:solidFill>
                  </a:rPr>
                  <a:t>和磁盘之间速度不匹配的矛盾</a:t>
                </a:r>
              </a:p>
              <a:p>
                <a:pPr marL="342900" lvl="1" indent="-342900">
                  <a:lnSpc>
                    <a:spcPct val="123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输入缓冲区：用于暂存由输入设备送来的数据，以后再传送到输入井。</a:t>
                </a:r>
              </a:p>
              <a:p>
                <a:pPr marL="342900" lvl="1" indent="-342900">
                  <a:lnSpc>
                    <a:spcPct val="123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输出缓冲区：用于暂存从输出井送来的数据，以后再传送给输出设备</a:t>
                </a:r>
              </a:p>
            </p:txBody>
          </p:sp>
        </p:grpSp>
        <p:grpSp>
          <p:nvGrpSpPr>
            <p:cNvPr id="16" name="ïŝľídè"/>
            <p:cNvGrpSpPr/>
            <p:nvPr/>
          </p:nvGrpSpPr>
          <p:grpSpPr>
            <a:xfrm>
              <a:off x="660400" y="2096245"/>
              <a:ext cx="497734" cy="497734"/>
              <a:chOff x="660400" y="2096245"/>
              <a:chExt cx="497734" cy="497734"/>
            </a:xfrm>
          </p:grpSpPr>
          <p:sp>
            <p:nvSpPr>
              <p:cNvPr id="17" name="ïṡľïde"/>
              <p:cNvSpPr/>
              <p:nvPr/>
            </p:nvSpPr>
            <p:spPr>
              <a:xfrm>
                <a:off x="660400" y="2096245"/>
                <a:ext cx="497734" cy="49773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ïšliḍe"/>
              <p:cNvSpPr/>
              <p:nvPr/>
            </p:nvSpPr>
            <p:spPr>
              <a:xfrm>
                <a:off x="779848" y="2227680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</a:rPr>
              <a:t>SPOOLing</a:t>
            </a:r>
            <a:r>
              <a:rPr lang="zh-CN" altLang="en-US" sz="2800" b="1" dirty="0">
                <a:solidFill>
                  <a:schemeClr val="bg1"/>
                </a:solidFill>
              </a:rPr>
              <a:t>系统的组成</a:t>
            </a:r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íšḻîḋè"/>
          <p:cNvSpPr/>
          <p:nvPr/>
        </p:nvSpPr>
        <p:spPr>
          <a:xfrm>
            <a:off x="1746843" y="3939897"/>
            <a:ext cx="9785927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 err="1">
                <a:solidFill>
                  <a:srgbClr val="0000FF"/>
                </a:solidFill>
              </a:rPr>
              <a:t>Sp</a:t>
            </a:r>
            <a:r>
              <a:rPr lang="en-US" altLang="zh-CN" sz="2200" baseline="-25000" dirty="0" err="1">
                <a:solidFill>
                  <a:srgbClr val="0000FF"/>
                </a:solidFill>
              </a:rPr>
              <a:t>o</a:t>
            </a:r>
            <a:r>
              <a:rPr lang="zh-CN" altLang="en-US" sz="2200" dirty="0"/>
              <a:t>模拟脱机输出时的外围控制机，把用户要求输出的数据，先从内存送到输出井，待输出设备空闲时，再将输出井中的数据经过输出缓冲区送到输出设备上</a:t>
            </a:r>
          </a:p>
        </p:txBody>
      </p:sp>
      <p:sp>
        <p:nvSpPr>
          <p:cNvPr id="4" name="i$lîďê"/>
          <p:cNvSpPr/>
          <p:nvPr/>
        </p:nvSpPr>
        <p:spPr>
          <a:xfrm>
            <a:off x="1802479" y="3409728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rgbClr val="0000FF"/>
                </a:solidFill>
                <a:sym typeface="Wingdings" panose="05000000000000000000" pitchFamily="2" charset="2"/>
              </a:rPr>
              <a:t>输出进程</a:t>
            </a:r>
            <a:r>
              <a:rPr lang="en-US" altLang="zh-CN" sz="2400" dirty="0" err="1">
                <a:solidFill>
                  <a:srgbClr val="0000FF"/>
                </a:solidFill>
                <a:sym typeface="Wingdings" panose="05000000000000000000" pitchFamily="2" charset="2"/>
              </a:rPr>
              <a:t>Sp</a:t>
            </a:r>
            <a:r>
              <a:rPr lang="en-US" altLang="zh-CN" sz="2400" baseline="-25000" dirty="0" err="1">
                <a:solidFill>
                  <a:srgbClr val="0000FF"/>
                </a:solidFill>
                <a:sym typeface="Wingdings" panose="05000000000000000000" pitchFamily="2" charset="2"/>
              </a:rPr>
              <a:t>o</a:t>
            </a:r>
            <a:endParaRPr lang="en-US" altLang="zh-CN" sz="2400" baseline="-25000" dirty="0">
              <a:solidFill>
                <a:srgbClr val="0000FF"/>
              </a:solidFill>
              <a:sym typeface="Wingdings" panose="05000000000000000000" pitchFamily="2" charset="2"/>
            </a:endParaRPr>
          </a:p>
        </p:txBody>
      </p:sp>
      <p:sp>
        <p:nvSpPr>
          <p:cNvPr id="5" name="î$ļíḋè"/>
          <p:cNvSpPr/>
          <p:nvPr/>
        </p:nvSpPr>
        <p:spPr>
          <a:xfrm>
            <a:off x="1802481" y="5818018"/>
            <a:ext cx="5459358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用于控制作业与磁盘井之间信息的交换</a:t>
            </a:r>
          </a:p>
        </p:txBody>
      </p:sp>
      <p:sp>
        <p:nvSpPr>
          <p:cNvPr id="6" name="ïṧḷïḋè"/>
          <p:cNvSpPr/>
          <p:nvPr/>
        </p:nvSpPr>
        <p:spPr>
          <a:xfrm>
            <a:off x="1802481" y="5305243"/>
            <a:ext cx="369605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井管理程序</a:t>
            </a:r>
          </a:p>
        </p:txBody>
      </p:sp>
      <p:sp>
        <p:nvSpPr>
          <p:cNvPr id="7" name="îs1iďé"/>
          <p:cNvSpPr/>
          <p:nvPr/>
        </p:nvSpPr>
        <p:spPr>
          <a:xfrm>
            <a:off x="1821537" y="1830118"/>
            <a:ext cx="9711234" cy="1490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 err="1"/>
              <a:t>Sp</a:t>
            </a:r>
            <a:r>
              <a:rPr lang="en-US" altLang="zh-CN" sz="2400" baseline="-25000" dirty="0" err="1"/>
              <a:t>i</a:t>
            </a:r>
            <a:r>
              <a:rPr lang="zh-CN" altLang="en-US" sz="2400" dirty="0"/>
              <a:t>模拟脱机输入时的外围控制机，将用户要求的数据从输入设备通过输入缓冲区再送入输入井，当</a:t>
            </a:r>
            <a:r>
              <a:rPr lang="en-US" altLang="zh-CN" sz="2400" dirty="0"/>
              <a:t>CPU</a:t>
            </a:r>
            <a:r>
              <a:rPr lang="zh-CN" altLang="en-US" sz="2400" dirty="0"/>
              <a:t>需要输入数据时，直接从输入井读入内存</a:t>
            </a:r>
          </a:p>
        </p:txBody>
      </p:sp>
      <p:sp>
        <p:nvSpPr>
          <p:cNvPr id="8" name="íšḻíḑê"/>
          <p:cNvSpPr/>
          <p:nvPr/>
        </p:nvSpPr>
        <p:spPr>
          <a:xfrm>
            <a:off x="1802480" y="1361556"/>
            <a:ext cx="3696051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输入进程</a:t>
            </a:r>
            <a:r>
              <a:rPr lang="en-US" altLang="zh-CN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Sp</a:t>
            </a:r>
            <a:r>
              <a:rPr lang="en-US" altLang="zh-CN" sz="2400" baseline="-25000" dirty="0" err="1">
                <a:solidFill>
                  <a:srgbClr val="FF0000"/>
                </a:solidFill>
                <a:sym typeface="Wingdings" panose="05000000000000000000" pitchFamily="2" charset="2"/>
              </a:rPr>
              <a:t>i</a:t>
            </a:r>
            <a:endParaRPr lang="en-US" altLang="zh-CN" sz="2400" baseline="-25000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9" name="îSļiḓè"/>
          <p:cNvSpPr/>
          <p:nvPr/>
        </p:nvSpPr>
        <p:spPr>
          <a:xfrm>
            <a:off x="1118977" y="1347994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0" name="íṥḻîḓe"/>
          <p:cNvSpPr/>
          <p:nvPr/>
        </p:nvSpPr>
        <p:spPr>
          <a:xfrm>
            <a:off x="1118977" y="5222641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îşļiḓè"/>
          <p:cNvSpPr/>
          <p:nvPr/>
        </p:nvSpPr>
        <p:spPr>
          <a:xfrm>
            <a:off x="1118977" y="3309202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ṡḷíďe"/>
          <p:cNvSpPr/>
          <p:nvPr/>
        </p:nvSpPr>
        <p:spPr>
          <a:xfrm>
            <a:off x="1309232" y="1544132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3" name="íSlíḋe"/>
          <p:cNvSpPr/>
          <p:nvPr/>
        </p:nvSpPr>
        <p:spPr>
          <a:xfrm>
            <a:off x="1309231" y="3531219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4" name="ïśḷïḓe"/>
          <p:cNvSpPr/>
          <p:nvPr/>
        </p:nvSpPr>
        <p:spPr>
          <a:xfrm>
            <a:off x="1338170" y="5412101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</a:rPr>
              <a:t>SPOOLing</a:t>
            </a:r>
            <a:r>
              <a:rPr lang="zh-CN" altLang="en-US" sz="2800" b="1" dirty="0">
                <a:solidFill>
                  <a:schemeClr val="bg1"/>
                </a:solidFill>
              </a:rPr>
              <a:t>系统的工作原理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3" y="1191178"/>
            <a:ext cx="11516425" cy="41921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476465" y="5510992"/>
            <a:ext cx="3831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err="1">
                <a:latin typeface="+mn-ea"/>
                <a:sym typeface="Wingdings" panose="05000000000000000000" pitchFamily="2" charset="2"/>
              </a:rPr>
              <a:t>SPOOLing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系统的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工作原理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</a:rPr>
              <a:t>SPOOLing</a:t>
            </a:r>
            <a:r>
              <a:rPr lang="zh-CN" altLang="en-US" sz="2800" b="1" dirty="0">
                <a:solidFill>
                  <a:schemeClr val="bg1"/>
                </a:solidFill>
              </a:rPr>
              <a:t>系统的特点</a:t>
            </a:r>
          </a:p>
        </p:txBody>
      </p:sp>
      <p:grpSp>
        <p:nvGrpSpPr>
          <p:cNvPr id="3" name="1859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2391669"/>
            <a:ext cx="10858500" cy="2334878"/>
            <a:chOff x="640860" y="1580300"/>
            <a:chExt cx="10858500" cy="2334878"/>
          </a:xfrm>
        </p:grpSpPr>
        <p:sp>
          <p:nvSpPr>
            <p:cNvPr id="4" name="íṥḻîḑe"/>
            <p:cNvSpPr/>
            <p:nvPr/>
          </p:nvSpPr>
          <p:spPr>
            <a:xfrm>
              <a:off x="682048" y="1580300"/>
              <a:ext cx="3476055" cy="1291689"/>
            </a:xfrm>
            <a:prstGeom prst="rect">
              <a:avLst/>
            </a:prstGeom>
            <a:blipFill>
              <a:blip r:embed="rId3"/>
              <a:srcRect/>
              <a:stretch>
                <a:fillRect t="-17779" b="-1760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ïşḻiḍé"/>
            <p:cNvSpPr/>
            <p:nvPr/>
          </p:nvSpPr>
          <p:spPr>
            <a:xfrm>
              <a:off x="640860" y="3008686"/>
              <a:ext cx="3517243" cy="906492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zh-CN" altLang="en-US" sz="2400" dirty="0">
                  <a:solidFill>
                    <a:srgbClr val="FF0000"/>
                  </a:solidFill>
                  <a:sym typeface="Wingdings" panose="05000000000000000000" pitchFamily="2" charset="2"/>
                </a:rPr>
                <a:t>提高了</a:t>
              </a:r>
              <a:r>
                <a:rPr lang="en-US" altLang="zh-CN" sz="2400" dirty="0">
                  <a:solidFill>
                    <a:srgbClr val="FF0000"/>
                  </a:solidFill>
                  <a:sym typeface="Wingdings" panose="05000000000000000000" pitchFamily="2" charset="2"/>
                </a:rPr>
                <a:t>I/O</a:t>
              </a:r>
              <a:r>
                <a:rPr lang="zh-CN" altLang="en-US" sz="2400" dirty="0">
                  <a:solidFill>
                    <a:srgbClr val="FF0000"/>
                  </a:solidFill>
                  <a:sym typeface="Wingdings" panose="05000000000000000000" pitchFamily="2" charset="2"/>
                </a:rPr>
                <a:t>的速度</a:t>
              </a:r>
            </a:p>
          </p:txBody>
        </p:sp>
        <p:sp>
          <p:nvSpPr>
            <p:cNvPr id="6" name="îŝļiḋe"/>
            <p:cNvSpPr/>
            <p:nvPr/>
          </p:nvSpPr>
          <p:spPr>
            <a:xfrm>
              <a:off x="4352677" y="1580300"/>
              <a:ext cx="3476055" cy="1291689"/>
            </a:xfrm>
            <a:prstGeom prst="rect">
              <a:avLst/>
            </a:prstGeom>
            <a:blipFill>
              <a:blip r:embed="rId4"/>
              <a:srcRect/>
              <a:stretch>
                <a:fillRect t="-50445" b="-4994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ïšlïḑè"/>
            <p:cNvSpPr/>
            <p:nvPr/>
          </p:nvSpPr>
          <p:spPr>
            <a:xfrm>
              <a:off x="4311489" y="3008686"/>
              <a:ext cx="3517243" cy="906492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/>
            </a:bodyPr>
            <a:lstStyle/>
            <a:p>
              <a:r>
                <a:rPr lang="zh-CN" altLang="en-US" sz="2400" dirty="0">
                  <a:solidFill>
                    <a:schemeClr val="tx1"/>
                  </a:solidFill>
                  <a:sym typeface="Wingdings" panose="05000000000000000000" pitchFamily="2" charset="2"/>
                </a:rPr>
                <a:t>将</a:t>
              </a:r>
              <a:r>
                <a:rPr lang="zh-CN" altLang="en-US" sz="2400" dirty="0">
                  <a:solidFill>
                    <a:srgbClr val="0000FF"/>
                  </a:solidFill>
                  <a:sym typeface="Wingdings" panose="05000000000000000000" pitchFamily="2" charset="2"/>
                </a:rPr>
                <a:t>独占设备</a:t>
              </a:r>
              <a:r>
                <a:rPr lang="zh-CN" altLang="en-US" sz="2400" dirty="0">
                  <a:solidFill>
                    <a:schemeClr val="tx1"/>
                  </a:solidFill>
                  <a:sym typeface="Wingdings" panose="05000000000000000000" pitchFamily="2" charset="2"/>
                </a:rPr>
                <a:t>改造为</a:t>
              </a:r>
              <a:r>
                <a:rPr lang="zh-CN" altLang="en-US" sz="2400" dirty="0">
                  <a:solidFill>
                    <a:srgbClr val="0000FF"/>
                  </a:solidFill>
                  <a:sym typeface="Wingdings" panose="05000000000000000000" pitchFamily="2" charset="2"/>
                </a:rPr>
                <a:t>共享设备</a:t>
              </a:r>
              <a:endParaRPr lang="zh-CN" altLang="en-US" sz="2400" dirty="0">
                <a:sym typeface="Wingdings" panose="05000000000000000000" pitchFamily="2" charset="2"/>
              </a:endParaRPr>
            </a:p>
          </p:txBody>
        </p:sp>
        <p:sp>
          <p:nvSpPr>
            <p:cNvPr id="8" name="íŝḻiďé"/>
            <p:cNvSpPr/>
            <p:nvPr/>
          </p:nvSpPr>
          <p:spPr>
            <a:xfrm>
              <a:off x="8023305" y="1580300"/>
              <a:ext cx="3476055" cy="1291689"/>
            </a:xfrm>
            <a:prstGeom prst="rect">
              <a:avLst/>
            </a:prstGeom>
            <a:blipFill>
              <a:blip r:embed="rId5"/>
              <a:srcRect/>
              <a:stretch>
                <a:fillRect l="-5418" r="-537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í$ḷîḋe"/>
            <p:cNvSpPr/>
            <p:nvPr/>
          </p:nvSpPr>
          <p:spPr>
            <a:xfrm>
              <a:off x="7982117" y="3008686"/>
              <a:ext cx="3497703" cy="906492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zh-CN" altLang="en-US" sz="2400" dirty="0">
                  <a:solidFill>
                    <a:schemeClr val="tx1"/>
                  </a:solidFill>
                  <a:sym typeface="Wingdings" panose="05000000000000000000" pitchFamily="2" charset="2"/>
                </a:rPr>
                <a:t>实现了虚拟设备功能</a:t>
              </a: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假脱机打印机系统</a:t>
            </a:r>
          </a:p>
        </p:txBody>
      </p:sp>
      <p:sp>
        <p:nvSpPr>
          <p:cNvPr id="3" name="Rectangle 1027"/>
          <p:cNvSpPr txBox="1">
            <a:spLocks noChangeArrowheads="1"/>
          </p:cNvSpPr>
          <p:nvPr/>
        </p:nvSpPr>
        <p:spPr>
          <a:xfrm>
            <a:off x="1300767" y="1306442"/>
            <a:ext cx="10148552" cy="47337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3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打印机属于独占设备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。利用</a:t>
            </a:r>
            <a:r>
              <a:rPr lang="en-US" altLang="zh-CN" sz="2400" dirty="0" err="1">
                <a:latin typeface="+mn-ea"/>
                <a:sym typeface="Wingdings" panose="05000000000000000000" pitchFamily="2" charset="2"/>
              </a:rPr>
              <a:t>SPOOLing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技术，可将之改造为一台可供多个用户共享的设备，从而提高设备的利用率，也方便了用户。</a:t>
            </a:r>
          </a:p>
          <a:p>
            <a:pPr marL="0" indent="0">
              <a:lnSpc>
                <a:spcPct val="123000"/>
              </a:lnSpc>
              <a:spcBef>
                <a:spcPts val="600"/>
              </a:spcBef>
              <a:buNone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共享打印机技术已被广泛用于多用户系统和</a:t>
            </a:r>
            <a:r>
              <a:rPr lang="zh-CN" altLang="en-US" sz="2400" u="sng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局域网络（添加方法）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中</a:t>
            </a:r>
            <a:endParaRPr lang="en-US" altLang="zh-CN" sz="2400" dirty="0">
              <a:latin typeface="+mn-ea"/>
              <a:sym typeface="Wingdings" panose="05000000000000000000" pitchFamily="2" charset="2"/>
            </a:endParaRPr>
          </a:p>
          <a:p>
            <a:pPr lvl="1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磁盘缓冲区：磁盘空间，暂存用户程序的输出数据</a:t>
            </a:r>
            <a:endParaRPr lang="en-US" altLang="zh-CN" sz="2400" dirty="0">
              <a:latin typeface="+mn-ea"/>
              <a:sym typeface="Wingdings" panose="05000000000000000000" pitchFamily="2" charset="2"/>
            </a:endParaRPr>
          </a:p>
          <a:p>
            <a:pPr lvl="1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打印缓冲区：设在内存，暂存从磁盘缓冲区送来的数据</a:t>
            </a:r>
            <a:endParaRPr lang="en-US" altLang="zh-CN" sz="2400" dirty="0">
              <a:latin typeface="+mn-ea"/>
              <a:sym typeface="Wingdings" panose="05000000000000000000" pitchFamily="2" charset="2"/>
            </a:endParaRPr>
          </a:p>
          <a:p>
            <a:pPr lvl="1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假脱机管理进程和假脱机打印进程</a:t>
            </a:r>
            <a:endParaRPr lang="en-US" altLang="zh-CN" sz="2400" dirty="0">
              <a:latin typeface="+mn-ea"/>
              <a:sym typeface="Wingdings" panose="05000000000000000000" pitchFamily="2" charset="2"/>
            </a:endParaRPr>
          </a:p>
          <a:p>
            <a:pPr lvl="2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假脱机管理进程为每个要求打印的用户数据建立一个假脱机文件，并放入文件队列中</a:t>
            </a:r>
            <a:endParaRPr lang="en-US" altLang="zh-CN" sz="2400" dirty="0">
              <a:latin typeface="+mn-ea"/>
              <a:sym typeface="Wingdings" panose="05000000000000000000" pitchFamily="2" charset="2"/>
            </a:endParaRPr>
          </a:p>
          <a:p>
            <a:pPr lvl="2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假脱机打印进程依次对队列中的文件进行打印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925" y="1306442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925" y="227452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假脱机打印系统的组成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76" y="1052097"/>
            <a:ext cx="10532495" cy="4625764"/>
          </a:xfrm>
          <a:prstGeom prst="rect">
            <a:avLst/>
          </a:prstGeom>
        </p:spPr>
      </p:pic>
      <p:sp>
        <p:nvSpPr>
          <p:cNvPr id="7" name="Rectangle 1027"/>
          <p:cNvSpPr txBox="1">
            <a:spLocks noChangeArrowheads="1"/>
          </p:cNvSpPr>
          <p:nvPr/>
        </p:nvSpPr>
        <p:spPr>
          <a:xfrm>
            <a:off x="3839066" y="5772828"/>
            <a:ext cx="4610735" cy="381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FF0000"/>
                </a:solidFill>
                <a:sym typeface="Wingdings" panose="05000000000000000000" pitchFamily="2" charset="2"/>
              </a:rPr>
              <a:t>假脱机打印机系统</a:t>
            </a:r>
            <a:r>
              <a:rPr lang="zh-CN" altLang="en-US" sz="2400">
                <a:sym typeface="Wingdings" panose="05000000000000000000" pitchFamily="2" charset="2"/>
              </a:rPr>
              <a:t>的组成</a:t>
            </a:r>
            <a:endParaRPr lang="zh-CN" altLang="en-US" sz="2400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共享打印机</a:t>
            </a:r>
          </a:p>
        </p:txBody>
      </p:sp>
      <p:sp>
        <p:nvSpPr>
          <p:cNvPr id="3" name="iṥlídè"/>
          <p:cNvSpPr/>
          <p:nvPr/>
        </p:nvSpPr>
        <p:spPr>
          <a:xfrm>
            <a:off x="9379473" y="1234430"/>
            <a:ext cx="5233755" cy="5008286"/>
          </a:xfrm>
          <a:prstGeom prst="rect">
            <a:avLst/>
          </a:prstGeom>
          <a:blipFill>
            <a:blip r:embed="rId2"/>
            <a:stretch>
              <a:fillRect t="-27413" b="-27272"/>
            </a:stretch>
          </a:blipFill>
          <a:ln w="28575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" name="iṡļiḓe"/>
          <p:cNvGrpSpPr/>
          <p:nvPr/>
        </p:nvGrpSpPr>
        <p:grpSpPr>
          <a:xfrm>
            <a:off x="660400" y="1298467"/>
            <a:ext cx="8290417" cy="2333733"/>
            <a:chOff x="660400" y="1787149"/>
            <a:chExt cx="8290417" cy="2333733"/>
          </a:xfrm>
        </p:grpSpPr>
        <p:grpSp>
          <p:nvGrpSpPr>
            <p:cNvPr id="5" name="iSḻíḓè"/>
            <p:cNvGrpSpPr/>
            <p:nvPr/>
          </p:nvGrpSpPr>
          <p:grpSpPr>
            <a:xfrm>
              <a:off x="1296567" y="1835355"/>
              <a:ext cx="7654250" cy="2285527"/>
              <a:chOff x="1296567" y="1835355"/>
              <a:chExt cx="9653927" cy="2285527"/>
            </a:xfrm>
          </p:grpSpPr>
          <p:sp>
            <p:nvSpPr>
              <p:cNvPr id="9" name="îṧľîḋé"/>
              <p:cNvSpPr txBox="1"/>
              <p:nvPr/>
            </p:nvSpPr>
            <p:spPr>
              <a:xfrm>
                <a:off x="1296567" y="1835355"/>
                <a:ext cx="6293555" cy="3894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zh-CN" altLang="en-US" sz="2400" dirty="0">
                    <a:sym typeface="Wingdings" panose="05000000000000000000" pitchFamily="2" charset="2"/>
                  </a:rPr>
                  <a:t>假脱机</a:t>
                </a:r>
                <a:r>
                  <a:rPr lang="zh-CN" altLang="en-US" sz="2400" dirty="0">
                    <a:solidFill>
                      <a:srgbClr val="0000FF"/>
                    </a:solidFill>
                    <a:sym typeface="Wingdings" panose="05000000000000000000" pitchFamily="2" charset="2"/>
                  </a:rPr>
                  <a:t>管理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进程</a:t>
                </a:r>
                <a:endParaRPr lang="en-US" altLang="zh-CN" sz="2400" dirty="0">
                  <a:sym typeface="Wingdings" panose="05000000000000000000" pitchFamily="2" charset="2"/>
                </a:endParaRPr>
              </a:p>
            </p:txBody>
          </p:sp>
          <p:sp>
            <p:nvSpPr>
              <p:cNvPr id="10" name="íşļîḓé"/>
              <p:cNvSpPr/>
              <p:nvPr/>
            </p:nvSpPr>
            <p:spPr bwMode="auto">
              <a:xfrm>
                <a:off x="1296567" y="2279077"/>
                <a:ext cx="9653927" cy="1841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在磁盘缓冲区中为之申请一个空闲盘块，并将要打印的数据送入其中暂存</a:t>
                </a:r>
              </a:p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为用户进程申请一张空白的用户请求打印表，并将用户的打印要求填入表中，再将该表挂到假脱机文件队列上</a:t>
                </a:r>
              </a:p>
            </p:txBody>
          </p:sp>
        </p:grpSp>
        <p:grpSp>
          <p:nvGrpSpPr>
            <p:cNvPr id="6" name="ïS1íḋé"/>
            <p:cNvGrpSpPr/>
            <p:nvPr/>
          </p:nvGrpSpPr>
          <p:grpSpPr>
            <a:xfrm>
              <a:off x="660400" y="1787149"/>
              <a:ext cx="497734" cy="497734"/>
              <a:chOff x="660400" y="1787149"/>
              <a:chExt cx="497734" cy="497734"/>
            </a:xfrm>
          </p:grpSpPr>
          <p:sp>
            <p:nvSpPr>
              <p:cNvPr id="7" name="islîḋe"/>
              <p:cNvSpPr/>
              <p:nvPr/>
            </p:nvSpPr>
            <p:spPr>
              <a:xfrm>
                <a:off x="660400" y="1787149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îŝlîďe"/>
              <p:cNvSpPr/>
              <p:nvPr/>
            </p:nvSpPr>
            <p:spPr>
              <a:xfrm>
                <a:off x="779848" y="1918584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" name="iŝļïḓê"/>
          <p:cNvGrpSpPr/>
          <p:nvPr/>
        </p:nvGrpSpPr>
        <p:grpSpPr>
          <a:xfrm>
            <a:off x="669925" y="3738573"/>
            <a:ext cx="8290417" cy="2504143"/>
            <a:chOff x="660400" y="2092935"/>
            <a:chExt cx="8290417" cy="2504143"/>
          </a:xfrm>
        </p:grpSpPr>
        <p:grpSp>
          <p:nvGrpSpPr>
            <p:cNvPr id="12" name="ïṧļïḓe"/>
            <p:cNvGrpSpPr/>
            <p:nvPr/>
          </p:nvGrpSpPr>
          <p:grpSpPr>
            <a:xfrm>
              <a:off x="1296567" y="2092935"/>
              <a:ext cx="7654250" cy="2504143"/>
              <a:chOff x="1296567" y="2092935"/>
              <a:chExt cx="9653923" cy="2504143"/>
            </a:xfrm>
          </p:grpSpPr>
          <p:sp>
            <p:nvSpPr>
              <p:cNvPr id="16" name="ïšļíďè"/>
              <p:cNvSpPr txBox="1"/>
              <p:nvPr/>
            </p:nvSpPr>
            <p:spPr>
              <a:xfrm>
                <a:off x="1296567" y="2092935"/>
                <a:ext cx="7140794" cy="3894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zh-CN" altLang="en-US" sz="2400" dirty="0">
                    <a:sym typeface="Wingdings" panose="05000000000000000000" pitchFamily="2" charset="2"/>
                  </a:rPr>
                  <a:t>假脱机</a:t>
                </a:r>
                <a:r>
                  <a:rPr lang="zh-CN" altLang="en-US" sz="24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打印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进程</a:t>
                </a:r>
                <a:endParaRPr lang="en-US" altLang="zh-CN" sz="2400" dirty="0">
                  <a:sym typeface="Wingdings" panose="05000000000000000000" pitchFamily="2" charset="2"/>
                </a:endParaRPr>
              </a:p>
            </p:txBody>
          </p:sp>
          <p:sp>
            <p:nvSpPr>
              <p:cNvPr id="17" name="íşľíḑè"/>
              <p:cNvSpPr/>
              <p:nvPr/>
            </p:nvSpPr>
            <p:spPr bwMode="auto">
              <a:xfrm>
                <a:off x="1312811" y="2588173"/>
                <a:ext cx="9637679" cy="2008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23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当打印机空闲时，进程从请求打印队列的队首取出一张请求打印表，根据表中的要求将要打印的数据，从输出井传送到内存缓冲区，再由打印机进行打印</a:t>
                </a:r>
              </a:p>
              <a:p>
                <a:pPr marL="342900" lvl="1" indent="-342900">
                  <a:lnSpc>
                    <a:spcPct val="123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打印完，进程再次察看请求打印队列，若非空，重复上述工作，直到队列为空。此后进程才将自己阻塞起来。仅当下次再有打印请求时，进程才被唤醒</a:t>
                </a:r>
              </a:p>
            </p:txBody>
          </p:sp>
        </p:grpSp>
        <p:grpSp>
          <p:nvGrpSpPr>
            <p:cNvPr id="13" name="ïŝľídè"/>
            <p:cNvGrpSpPr/>
            <p:nvPr/>
          </p:nvGrpSpPr>
          <p:grpSpPr>
            <a:xfrm>
              <a:off x="660400" y="2096245"/>
              <a:ext cx="497734" cy="497734"/>
              <a:chOff x="660400" y="2096245"/>
              <a:chExt cx="497734" cy="497734"/>
            </a:xfrm>
          </p:grpSpPr>
          <p:sp>
            <p:nvSpPr>
              <p:cNvPr id="14" name="ïṡľïde"/>
              <p:cNvSpPr/>
              <p:nvPr/>
            </p:nvSpPr>
            <p:spPr>
              <a:xfrm>
                <a:off x="660400" y="2096245"/>
                <a:ext cx="497734" cy="49773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ïšliḍe"/>
              <p:cNvSpPr/>
              <p:nvPr/>
            </p:nvSpPr>
            <p:spPr>
              <a:xfrm>
                <a:off x="779848" y="2227680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守护进程</a:t>
            </a:r>
            <a:r>
              <a:rPr lang="en-US" altLang="zh-CN" sz="2800" b="1" dirty="0">
                <a:solidFill>
                  <a:schemeClr val="bg1"/>
                </a:solidFill>
              </a:rPr>
              <a:t>(daemon)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42680" y="1601485"/>
            <a:ext cx="9465726" cy="129196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+mn-ea"/>
              </a:rPr>
              <a:t>方案修改：取消假脱机管理进程，为打印机建立一个守护进程，由它执行一部分原来的假脱机管理进程的功能。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守护进程</a:t>
            </a:r>
            <a:r>
              <a:rPr lang="zh-CN" altLang="en-US" sz="2400" dirty="0">
                <a:latin typeface="+mn-ea"/>
              </a:rPr>
              <a:t>是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允许使用打印机的唯一进程。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2007" y="1720419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2007" y="2728634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7.1.2 I/O</a:t>
            </a:r>
            <a:r>
              <a:rPr lang="zh-CN" altLang="en-US" sz="2800" b="1" dirty="0">
                <a:solidFill>
                  <a:schemeClr val="bg1"/>
                </a:solidFill>
              </a:rPr>
              <a:t>软件的层次结构</a:t>
            </a:r>
          </a:p>
        </p:txBody>
      </p:sp>
      <p:sp>
        <p:nvSpPr>
          <p:cNvPr id="30" name="矩形 3"/>
          <p:cNvSpPr>
            <a:spLocks noChangeArrowheads="1"/>
          </p:cNvSpPr>
          <p:nvPr/>
        </p:nvSpPr>
        <p:spPr bwMode="auto">
          <a:xfrm>
            <a:off x="1671098" y="2382772"/>
            <a:ext cx="3656657" cy="632034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latin typeface="+mn-ea"/>
                <a:ea typeface="+mn-ea"/>
              </a:rPr>
              <a:t>用户层软件</a:t>
            </a:r>
          </a:p>
        </p:txBody>
      </p:sp>
      <p:sp>
        <p:nvSpPr>
          <p:cNvPr id="31" name="矩形 4"/>
          <p:cNvSpPr>
            <a:spLocks noChangeArrowheads="1"/>
          </p:cNvSpPr>
          <p:nvPr/>
        </p:nvSpPr>
        <p:spPr bwMode="auto">
          <a:xfrm>
            <a:off x="1666837" y="3023211"/>
            <a:ext cx="3660918" cy="632034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+mn-ea"/>
                <a:ea typeface="+mn-ea"/>
              </a:rPr>
              <a:t>设备独立性软件</a:t>
            </a:r>
          </a:p>
        </p:txBody>
      </p:sp>
      <p:sp>
        <p:nvSpPr>
          <p:cNvPr id="32" name="矩形 5"/>
          <p:cNvSpPr>
            <a:spLocks noChangeArrowheads="1"/>
          </p:cNvSpPr>
          <p:nvPr/>
        </p:nvSpPr>
        <p:spPr bwMode="auto">
          <a:xfrm>
            <a:off x="1666837" y="3676526"/>
            <a:ext cx="3660918" cy="632034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+mn-ea"/>
                <a:ea typeface="+mn-ea"/>
              </a:rPr>
              <a:t>设备驱动程序</a:t>
            </a:r>
          </a:p>
        </p:txBody>
      </p:sp>
      <p:sp>
        <p:nvSpPr>
          <p:cNvPr id="33" name="矩形 6"/>
          <p:cNvSpPr>
            <a:spLocks noChangeArrowheads="1"/>
          </p:cNvSpPr>
          <p:nvPr/>
        </p:nvSpPr>
        <p:spPr bwMode="auto">
          <a:xfrm>
            <a:off x="1666837" y="4329842"/>
            <a:ext cx="3660918" cy="632034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+mn-ea"/>
                <a:ea typeface="+mn-ea"/>
              </a:rPr>
              <a:t>中断处理程序</a:t>
            </a:r>
          </a:p>
        </p:txBody>
      </p:sp>
      <p:sp>
        <p:nvSpPr>
          <p:cNvPr id="34" name="矩形 7"/>
          <p:cNvSpPr>
            <a:spLocks noChangeArrowheads="1"/>
          </p:cNvSpPr>
          <p:nvPr/>
        </p:nvSpPr>
        <p:spPr bwMode="auto">
          <a:xfrm>
            <a:off x="1666837" y="4970278"/>
            <a:ext cx="3660918" cy="632034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+mn-ea"/>
                <a:ea typeface="+mn-ea"/>
              </a:rPr>
              <a:t>硬件</a:t>
            </a:r>
          </a:p>
        </p:txBody>
      </p:sp>
      <p:cxnSp>
        <p:nvCxnSpPr>
          <p:cNvPr id="17" name="直接箭头连接符 10"/>
          <p:cNvCxnSpPr>
            <a:cxnSpLocks noChangeShapeType="1"/>
          </p:cNvCxnSpPr>
          <p:nvPr/>
        </p:nvCxnSpPr>
        <p:spPr bwMode="auto">
          <a:xfrm>
            <a:off x="2038323" y="2748897"/>
            <a:ext cx="0" cy="55797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箭头连接符 17"/>
          <p:cNvCxnSpPr>
            <a:cxnSpLocks noChangeShapeType="1"/>
          </p:cNvCxnSpPr>
          <p:nvPr/>
        </p:nvCxnSpPr>
        <p:spPr bwMode="auto">
          <a:xfrm flipV="1">
            <a:off x="4910906" y="4790412"/>
            <a:ext cx="0" cy="34292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箭头连接符 18"/>
          <p:cNvCxnSpPr>
            <a:cxnSpLocks noChangeShapeType="1"/>
          </p:cNvCxnSpPr>
          <p:nvPr/>
        </p:nvCxnSpPr>
        <p:spPr bwMode="auto">
          <a:xfrm flipV="1">
            <a:off x="4946760" y="3514432"/>
            <a:ext cx="0" cy="34292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箭头连接符 21"/>
          <p:cNvCxnSpPr>
            <a:cxnSpLocks noChangeShapeType="1"/>
          </p:cNvCxnSpPr>
          <p:nvPr/>
        </p:nvCxnSpPr>
        <p:spPr bwMode="auto">
          <a:xfrm flipV="1">
            <a:off x="4946760" y="2867442"/>
            <a:ext cx="0" cy="34292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文本框 23"/>
          <p:cNvSpPr txBox="1">
            <a:spLocks noChangeArrowheads="1"/>
          </p:cNvSpPr>
          <p:nvPr/>
        </p:nvSpPr>
        <p:spPr bwMode="auto">
          <a:xfrm>
            <a:off x="1526148" y="1634518"/>
            <a:ext cx="12954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0" dirty="0">
                <a:latin typeface="+mn-ea"/>
                <a:ea typeface="+mn-ea"/>
              </a:rPr>
              <a:t>I/O</a:t>
            </a:r>
            <a:r>
              <a:rPr lang="zh-CN" altLang="en-US" sz="2400" b="0" dirty="0">
                <a:latin typeface="+mn-ea"/>
                <a:ea typeface="+mn-ea"/>
              </a:rPr>
              <a:t>请求</a:t>
            </a:r>
          </a:p>
        </p:txBody>
      </p:sp>
      <p:sp>
        <p:nvSpPr>
          <p:cNvPr id="29" name="文本框 24"/>
          <p:cNvSpPr txBox="1">
            <a:spLocks noChangeArrowheads="1"/>
          </p:cNvSpPr>
          <p:nvPr/>
        </p:nvSpPr>
        <p:spPr bwMode="auto">
          <a:xfrm>
            <a:off x="4290197" y="1581717"/>
            <a:ext cx="12954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0" dirty="0">
                <a:latin typeface="+mn-ea"/>
                <a:ea typeface="+mn-ea"/>
              </a:rPr>
              <a:t>I/O</a:t>
            </a:r>
            <a:r>
              <a:rPr lang="zh-CN" altLang="en-US" sz="2400" b="0" dirty="0">
                <a:latin typeface="+mn-ea"/>
                <a:ea typeface="+mn-ea"/>
              </a:rPr>
              <a:t>应答</a:t>
            </a:r>
          </a:p>
        </p:txBody>
      </p:sp>
      <p:sp>
        <p:nvSpPr>
          <p:cNvPr id="35" name="文本框 27"/>
          <p:cNvSpPr txBox="1">
            <a:spLocks noChangeArrowheads="1"/>
          </p:cNvSpPr>
          <p:nvPr/>
        </p:nvSpPr>
        <p:spPr bwMode="auto">
          <a:xfrm>
            <a:off x="5722515" y="2379372"/>
            <a:ext cx="59715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0" dirty="0">
                <a:latin typeface="+mn-ea"/>
                <a:ea typeface="+mn-ea"/>
              </a:rPr>
              <a:t>产生</a:t>
            </a:r>
            <a:r>
              <a:rPr lang="en-US" altLang="zh-CN" sz="2400" b="0" dirty="0">
                <a:latin typeface="+mn-ea"/>
                <a:ea typeface="+mn-ea"/>
              </a:rPr>
              <a:t>I/O</a:t>
            </a:r>
            <a:r>
              <a:rPr lang="zh-CN" altLang="en-US" sz="2400" b="0" dirty="0">
                <a:latin typeface="+mn-ea"/>
                <a:ea typeface="+mn-ea"/>
              </a:rPr>
              <a:t>请求、格式化</a:t>
            </a:r>
            <a:r>
              <a:rPr lang="en-US" altLang="zh-CN" sz="2400" b="0" dirty="0">
                <a:latin typeface="+mn-ea"/>
                <a:ea typeface="+mn-ea"/>
              </a:rPr>
              <a:t>I/O</a:t>
            </a:r>
            <a:r>
              <a:rPr lang="zh-CN" altLang="en-US" sz="2400" b="0" dirty="0">
                <a:latin typeface="+mn-ea"/>
                <a:ea typeface="+mn-ea"/>
              </a:rPr>
              <a:t>、</a:t>
            </a:r>
            <a:r>
              <a:rPr lang="en-US" altLang="zh-CN" sz="2400" b="0" dirty="0">
                <a:latin typeface="+mn-ea"/>
                <a:ea typeface="+mn-ea"/>
              </a:rPr>
              <a:t>Spooling</a:t>
            </a:r>
            <a:endParaRPr lang="zh-CN" altLang="en-US" sz="2400" b="0" dirty="0">
              <a:latin typeface="+mn-ea"/>
              <a:ea typeface="+mn-ea"/>
            </a:endParaRPr>
          </a:p>
        </p:txBody>
      </p:sp>
      <p:sp>
        <p:nvSpPr>
          <p:cNvPr id="36" name="文本框 28"/>
          <p:cNvSpPr txBox="1">
            <a:spLocks noChangeArrowheads="1"/>
          </p:cNvSpPr>
          <p:nvPr/>
        </p:nvSpPr>
        <p:spPr bwMode="auto">
          <a:xfrm>
            <a:off x="5720927" y="3047536"/>
            <a:ext cx="472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0" dirty="0">
                <a:latin typeface="+mn-ea"/>
                <a:ea typeface="+mn-ea"/>
              </a:rPr>
              <a:t>映射、保护、分块、缓冲、分配</a:t>
            </a:r>
          </a:p>
        </p:txBody>
      </p:sp>
      <p:sp>
        <p:nvSpPr>
          <p:cNvPr id="37" name="文本框 29"/>
          <p:cNvSpPr txBox="1">
            <a:spLocks noChangeArrowheads="1"/>
          </p:cNvSpPr>
          <p:nvPr/>
        </p:nvSpPr>
        <p:spPr bwMode="auto">
          <a:xfrm>
            <a:off x="5719339" y="3715700"/>
            <a:ext cx="472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0" dirty="0">
                <a:latin typeface="+mn-ea"/>
                <a:ea typeface="+mn-ea"/>
              </a:rPr>
              <a:t>设置设备寄存器；检查状态</a:t>
            </a:r>
          </a:p>
        </p:txBody>
      </p:sp>
      <p:sp>
        <p:nvSpPr>
          <p:cNvPr id="38" name="文本框 30"/>
          <p:cNvSpPr txBox="1">
            <a:spLocks noChangeArrowheads="1"/>
          </p:cNvSpPr>
          <p:nvPr/>
        </p:nvSpPr>
        <p:spPr bwMode="auto">
          <a:xfrm>
            <a:off x="5719340" y="5052028"/>
            <a:ext cx="43100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0" dirty="0">
                <a:latin typeface="+mn-ea"/>
                <a:ea typeface="+mn-ea"/>
              </a:rPr>
              <a:t>执行</a:t>
            </a:r>
            <a:r>
              <a:rPr lang="en-US" altLang="zh-CN" sz="2400" b="0" dirty="0">
                <a:latin typeface="+mn-ea"/>
                <a:ea typeface="+mn-ea"/>
              </a:rPr>
              <a:t>I/O</a:t>
            </a:r>
            <a:r>
              <a:rPr lang="zh-CN" altLang="en-US" sz="2400" b="0" dirty="0">
                <a:latin typeface="+mn-ea"/>
                <a:ea typeface="+mn-ea"/>
              </a:rPr>
              <a:t>操作</a:t>
            </a:r>
          </a:p>
        </p:txBody>
      </p:sp>
      <p:sp>
        <p:nvSpPr>
          <p:cNvPr id="39" name="文本框 31"/>
          <p:cNvSpPr txBox="1">
            <a:spLocks noChangeArrowheads="1"/>
          </p:cNvSpPr>
          <p:nvPr/>
        </p:nvSpPr>
        <p:spPr bwMode="auto">
          <a:xfrm>
            <a:off x="5719339" y="4383864"/>
            <a:ext cx="472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0">
                <a:latin typeface="+mn-ea"/>
                <a:ea typeface="+mn-ea"/>
              </a:rPr>
              <a:t>发出操作指令、驱动设备工作</a:t>
            </a:r>
          </a:p>
        </p:txBody>
      </p:sp>
      <p:cxnSp>
        <p:nvCxnSpPr>
          <p:cNvPr id="40" name="直接箭头连接符 10"/>
          <p:cNvCxnSpPr>
            <a:cxnSpLocks noChangeShapeType="1"/>
          </p:cNvCxnSpPr>
          <p:nvPr/>
        </p:nvCxnSpPr>
        <p:spPr bwMode="auto">
          <a:xfrm>
            <a:off x="2038323" y="2100386"/>
            <a:ext cx="0" cy="55797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直接箭头连接符 10"/>
          <p:cNvCxnSpPr>
            <a:cxnSpLocks noChangeShapeType="1"/>
          </p:cNvCxnSpPr>
          <p:nvPr/>
        </p:nvCxnSpPr>
        <p:spPr bwMode="auto">
          <a:xfrm>
            <a:off x="2038323" y="4012747"/>
            <a:ext cx="0" cy="55797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直接箭头连接符 10"/>
          <p:cNvCxnSpPr>
            <a:cxnSpLocks noChangeShapeType="1"/>
          </p:cNvCxnSpPr>
          <p:nvPr/>
        </p:nvCxnSpPr>
        <p:spPr bwMode="auto">
          <a:xfrm>
            <a:off x="2038323" y="3364236"/>
            <a:ext cx="0" cy="55797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直接箭头连接符 10"/>
          <p:cNvCxnSpPr>
            <a:cxnSpLocks noChangeShapeType="1"/>
          </p:cNvCxnSpPr>
          <p:nvPr/>
        </p:nvCxnSpPr>
        <p:spPr bwMode="auto">
          <a:xfrm>
            <a:off x="2038323" y="4632928"/>
            <a:ext cx="0" cy="55797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直接箭头连接符 18"/>
          <p:cNvCxnSpPr>
            <a:cxnSpLocks noChangeShapeType="1"/>
          </p:cNvCxnSpPr>
          <p:nvPr/>
        </p:nvCxnSpPr>
        <p:spPr bwMode="auto">
          <a:xfrm flipV="1">
            <a:off x="4937936" y="4171263"/>
            <a:ext cx="0" cy="34292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直接箭头连接符 18"/>
          <p:cNvCxnSpPr>
            <a:cxnSpLocks noChangeShapeType="1"/>
          </p:cNvCxnSpPr>
          <p:nvPr/>
        </p:nvCxnSpPr>
        <p:spPr bwMode="auto">
          <a:xfrm flipV="1">
            <a:off x="4946760" y="2209286"/>
            <a:ext cx="0" cy="34292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505676"/>
            <a:ext cx="4781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7.1 I/O</a:t>
            </a:r>
            <a:r>
              <a:rPr lang="zh-CN" altLang="en-US" sz="2400" dirty="0">
                <a:latin typeface="+mj-ea"/>
              </a:rPr>
              <a:t>系统的功能、模型和接口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143851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7.2 I/O</a:t>
            </a:r>
            <a:r>
              <a:rPr lang="zh-CN" altLang="en-US" sz="2400" dirty="0">
                <a:latin typeface="+mj-ea"/>
              </a:rPr>
              <a:t>设备和设备控制器</a:t>
            </a:r>
          </a:p>
        </p:txBody>
      </p:sp>
      <p:sp>
        <p:nvSpPr>
          <p:cNvPr id="24" name="矩形 23"/>
          <p:cNvSpPr/>
          <p:nvPr/>
        </p:nvSpPr>
        <p:spPr>
          <a:xfrm>
            <a:off x="1696468" y="2762976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7.3 </a:t>
            </a:r>
            <a:r>
              <a:rPr lang="zh-CN" altLang="en-US" sz="2400" dirty="0">
                <a:latin typeface="+mj-ea"/>
              </a:rPr>
              <a:t>中断和中断处理程序</a:t>
            </a:r>
          </a:p>
        </p:txBody>
      </p:sp>
      <p:sp>
        <p:nvSpPr>
          <p:cNvPr id="25" name="矩形 24"/>
          <p:cNvSpPr/>
          <p:nvPr/>
        </p:nvSpPr>
        <p:spPr>
          <a:xfrm>
            <a:off x="1696468" y="3382101"/>
            <a:ext cx="3905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7.4 </a:t>
            </a:r>
            <a:r>
              <a:rPr lang="zh-CN" altLang="en-US" sz="2400" dirty="0">
                <a:latin typeface="+mj-ea"/>
              </a:rPr>
              <a:t>设备驱动程序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001226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7.5 </a:t>
            </a:r>
            <a:r>
              <a:rPr lang="zh-CN" altLang="en-US" sz="2400" dirty="0">
                <a:latin typeface="+mj-ea"/>
              </a:rPr>
              <a:t>与设备无关的</a:t>
            </a:r>
            <a:r>
              <a:rPr lang="en-US" altLang="zh-CN" sz="2400" dirty="0">
                <a:latin typeface="+mj-ea"/>
              </a:rPr>
              <a:t>I/O</a:t>
            </a:r>
            <a:r>
              <a:rPr lang="zh-CN" altLang="en-US" sz="2400" dirty="0">
                <a:latin typeface="+mj-ea"/>
              </a:rPr>
              <a:t>软件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620351"/>
            <a:ext cx="3682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7.6 </a:t>
            </a:r>
            <a:r>
              <a:rPr lang="zh-CN" altLang="en-US" sz="2400" dirty="0">
                <a:latin typeface="+mj-ea"/>
              </a:rPr>
              <a:t>用户层的</a:t>
            </a:r>
            <a:r>
              <a:rPr lang="en-US" altLang="zh-CN" sz="2400" dirty="0">
                <a:latin typeface="+mj-ea"/>
              </a:rPr>
              <a:t>I/O</a:t>
            </a:r>
            <a:r>
              <a:rPr lang="zh-CN" altLang="en-US" sz="2400" dirty="0">
                <a:latin typeface="+mj-ea"/>
              </a:rPr>
              <a:t>软件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239476"/>
            <a:ext cx="4021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7.7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缓冲区管理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3909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7</a:t>
            </a:r>
            <a:r>
              <a:rPr lang="zh-CN" altLang="en-US" sz="3600" dirty="0">
                <a:solidFill>
                  <a:srgbClr val="000000"/>
                </a:solidFill>
              </a:rPr>
              <a:t>章 输入</a:t>
            </a:r>
            <a:r>
              <a:rPr lang="en-US" altLang="zh-CN" sz="3600" dirty="0">
                <a:solidFill>
                  <a:srgbClr val="000000"/>
                </a:solidFill>
              </a:rPr>
              <a:t>/</a:t>
            </a:r>
            <a:r>
              <a:rPr lang="zh-CN" altLang="en-US" sz="3600" dirty="0">
                <a:solidFill>
                  <a:srgbClr val="000000"/>
                </a:solidFill>
              </a:rPr>
              <a:t>输出系统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46866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05380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709275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32774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9538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59154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19225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7.7 </a:t>
            </a:r>
            <a:r>
              <a:rPr lang="zh-CN" altLang="en-US" sz="2800" b="1" dirty="0">
                <a:solidFill>
                  <a:schemeClr val="bg1"/>
                </a:solidFill>
              </a:rPr>
              <a:t>缓冲区管理</a:t>
            </a:r>
          </a:p>
        </p:txBody>
      </p:sp>
      <p:sp>
        <p:nvSpPr>
          <p:cNvPr id="4" name="i$lîďê"/>
          <p:cNvSpPr/>
          <p:nvPr/>
        </p:nvSpPr>
        <p:spPr>
          <a:xfrm>
            <a:off x="1815357" y="3273253"/>
            <a:ext cx="940214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缓冲区是一个存储区域</a:t>
            </a:r>
            <a:r>
              <a:rPr lang="zh-CN" altLang="en-US" sz="2400" dirty="0"/>
              <a:t>，可以由专门的硬件组成；</a:t>
            </a:r>
            <a:r>
              <a:rPr lang="zh-CN" altLang="en-US" sz="2400" dirty="0">
                <a:solidFill>
                  <a:srgbClr val="FF0000"/>
                </a:solidFill>
              </a:rPr>
              <a:t>更多的是利用内存</a:t>
            </a:r>
          </a:p>
        </p:txBody>
      </p:sp>
      <p:sp>
        <p:nvSpPr>
          <p:cNvPr id="6" name="ïṧḷïḋè"/>
          <p:cNvSpPr/>
          <p:nvPr/>
        </p:nvSpPr>
        <p:spPr>
          <a:xfrm>
            <a:off x="1815359" y="4485194"/>
            <a:ext cx="9273350" cy="70919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缓冲管理的主要功能是组织好这些缓冲区，并提供获得和释放缓冲区的手段。</a:t>
            </a:r>
          </a:p>
        </p:txBody>
      </p:sp>
      <p:sp>
        <p:nvSpPr>
          <p:cNvPr id="8" name="íšḻíḑê"/>
          <p:cNvSpPr/>
          <p:nvPr/>
        </p:nvSpPr>
        <p:spPr>
          <a:xfrm>
            <a:off x="1815359" y="1812316"/>
            <a:ext cx="9402140" cy="77633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现代操作系统中，几乎所有的</a:t>
            </a:r>
            <a:r>
              <a:rPr lang="en-US" altLang="zh-CN" sz="2400" dirty="0"/>
              <a:t>I/O</a:t>
            </a:r>
            <a:r>
              <a:rPr lang="zh-CN" altLang="en-US" sz="2400" dirty="0"/>
              <a:t>设备在与</a:t>
            </a:r>
            <a:r>
              <a:rPr lang="en-US" altLang="zh-CN" sz="2400" dirty="0"/>
              <a:t>CPU</a:t>
            </a:r>
            <a:r>
              <a:rPr lang="zh-CN" altLang="en-US" sz="2400" dirty="0"/>
              <a:t>交换数据时，都用了缓冲区</a:t>
            </a:r>
          </a:p>
        </p:txBody>
      </p:sp>
      <p:sp>
        <p:nvSpPr>
          <p:cNvPr id="9" name="îSļiḓè"/>
          <p:cNvSpPr/>
          <p:nvPr/>
        </p:nvSpPr>
        <p:spPr>
          <a:xfrm>
            <a:off x="1131856" y="1798754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0" name="íṥḻîḓe"/>
          <p:cNvSpPr/>
          <p:nvPr/>
        </p:nvSpPr>
        <p:spPr>
          <a:xfrm>
            <a:off x="1131855" y="4402593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îşļiḓè"/>
          <p:cNvSpPr/>
          <p:nvPr/>
        </p:nvSpPr>
        <p:spPr>
          <a:xfrm>
            <a:off x="1131855" y="3172727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ṡḷíďe"/>
          <p:cNvSpPr/>
          <p:nvPr/>
        </p:nvSpPr>
        <p:spPr>
          <a:xfrm>
            <a:off x="1322111" y="1994892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3" name="íSlíḋe"/>
          <p:cNvSpPr/>
          <p:nvPr/>
        </p:nvSpPr>
        <p:spPr>
          <a:xfrm>
            <a:off x="1322109" y="3394744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4" name="ïśḷïḓe"/>
          <p:cNvSpPr/>
          <p:nvPr/>
        </p:nvSpPr>
        <p:spPr>
          <a:xfrm>
            <a:off x="1351048" y="4592053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7.7.1 </a:t>
            </a:r>
            <a:r>
              <a:rPr lang="zh-CN" altLang="en-US" sz="2800" b="1" dirty="0">
                <a:solidFill>
                  <a:schemeClr val="bg1"/>
                </a:solidFill>
              </a:rPr>
              <a:t>缓冲的引入</a:t>
            </a:r>
          </a:p>
        </p:txBody>
      </p:sp>
      <p:sp>
        <p:nvSpPr>
          <p:cNvPr id="3" name="íšḻíḑê"/>
          <p:cNvSpPr/>
          <p:nvPr/>
        </p:nvSpPr>
        <p:spPr>
          <a:xfrm>
            <a:off x="1029748" y="1335797"/>
            <a:ext cx="9402140" cy="77633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引入缓冲的主要原因</a:t>
            </a:r>
          </a:p>
        </p:txBody>
      </p:sp>
      <p:sp>
        <p:nvSpPr>
          <p:cNvPr id="4" name="íşļîḓé"/>
          <p:cNvSpPr/>
          <p:nvPr/>
        </p:nvSpPr>
        <p:spPr bwMode="auto">
          <a:xfrm>
            <a:off x="1029748" y="2112134"/>
            <a:ext cx="4443773" cy="390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342900" lvl="1" indent="-342900">
              <a:lnSpc>
                <a:spcPct val="132000"/>
              </a:lnSpc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缓和</a:t>
            </a:r>
            <a:r>
              <a:rPr lang="en-US" altLang="zh-CN" sz="2400" dirty="0"/>
              <a:t>CPU</a:t>
            </a:r>
            <a:r>
              <a:rPr lang="zh-CN" altLang="en-US" sz="2400" dirty="0"/>
              <a:t>与</a:t>
            </a:r>
            <a:r>
              <a:rPr lang="en-US" altLang="zh-CN" sz="2400" dirty="0"/>
              <a:t>I/O</a:t>
            </a:r>
            <a:r>
              <a:rPr lang="zh-CN" altLang="en-US" sz="2400" dirty="0"/>
              <a:t>设备间速度不匹配的矛盾</a:t>
            </a:r>
          </a:p>
          <a:p>
            <a:pPr marL="342900" lvl="1" indent="-342900">
              <a:lnSpc>
                <a:spcPct val="132000"/>
              </a:lnSpc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减少对</a:t>
            </a:r>
            <a:r>
              <a:rPr lang="en-US" altLang="zh-CN" sz="2400" dirty="0"/>
              <a:t>CPU</a:t>
            </a:r>
            <a:r>
              <a:rPr lang="zh-CN" altLang="en-US" sz="2400" dirty="0"/>
              <a:t>的中断频率，放宽对</a:t>
            </a:r>
            <a:r>
              <a:rPr lang="en-US" altLang="zh-CN" sz="2400" dirty="0"/>
              <a:t>CPU</a:t>
            </a:r>
            <a:r>
              <a:rPr lang="zh-CN" altLang="en-US" sz="2400" dirty="0"/>
              <a:t>中断响应时间的限制</a:t>
            </a:r>
          </a:p>
          <a:p>
            <a:pPr marL="342900" lvl="1" indent="-342900">
              <a:lnSpc>
                <a:spcPct val="132000"/>
              </a:lnSpc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解决数据粒度不匹配的问题</a:t>
            </a:r>
          </a:p>
          <a:p>
            <a:pPr marL="342900" lvl="1" indent="-342900">
              <a:lnSpc>
                <a:spcPct val="132000"/>
              </a:lnSpc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提高</a:t>
            </a:r>
            <a:r>
              <a:rPr lang="en-US" altLang="zh-CN" sz="2400" dirty="0"/>
              <a:t>CPU</a:t>
            </a:r>
            <a:r>
              <a:rPr lang="zh-CN" altLang="en-US" sz="2400" dirty="0"/>
              <a:t>与</a:t>
            </a:r>
            <a:r>
              <a:rPr lang="en-US" altLang="zh-CN" sz="2400" dirty="0"/>
              <a:t>I/O</a:t>
            </a:r>
            <a:r>
              <a:rPr lang="zh-CN" altLang="en-US" sz="2400" dirty="0"/>
              <a:t>设备之间的并行性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029" y="2215165"/>
            <a:ext cx="6133480" cy="341620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7.7.2 </a:t>
            </a:r>
            <a:r>
              <a:rPr lang="zh-CN" altLang="en-US" sz="2800" b="1" dirty="0">
                <a:solidFill>
                  <a:schemeClr val="bg1"/>
                </a:solidFill>
              </a:rPr>
              <a:t>单缓冲</a:t>
            </a:r>
          </a:p>
        </p:txBody>
      </p:sp>
      <p:sp>
        <p:nvSpPr>
          <p:cNvPr id="3" name="íšḻíḑê"/>
          <p:cNvSpPr/>
          <p:nvPr/>
        </p:nvSpPr>
        <p:spPr>
          <a:xfrm>
            <a:off x="991111" y="1219887"/>
            <a:ext cx="10368055" cy="13816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457200" indent="-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每当用户进程发出一</a:t>
            </a:r>
            <a:r>
              <a:rPr lang="en-US" altLang="zh-CN" sz="2400" dirty="0"/>
              <a:t>I/O</a:t>
            </a:r>
            <a:r>
              <a:rPr lang="zh-CN" altLang="en-US" sz="2400" dirty="0"/>
              <a:t>请求时，操作系统便在主存中为之分配一缓冲区</a:t>
            </a:r>
          </a:p>
          <a:p>
            <a:pPr marL="457200" indent="-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在块设备</a:t>
            </a:r>
            <a:r>
              <a:rPr lang="zh-CN" altLang="en-US" sz="2400" dirty="0">
                <a:solidFill>
                  <a:schemeClr val="accent3">
                    <a:lumMod val="50000"/>
                    <a:lumOff val="50000"/>
                  </a:schemeClr>
                </a:solidFill>
              </a:rPr>
              <a:t>输入</a:t>
            </a:r>
            <a:r>
              <a:rPr lang="zh-CN" altLang="en-US" sz="2400" dirty="0"/>
              <a:t>时，</a:t>
            </a:r>
          </a:p>
        </p:txBody>
      </p:sp>
      <p:sp>
        <p:nvSpPr>
          <p:cNvPr id="31" name="íšḻíḑê"/>
          <p:cNvSpPr/>
          <p:nvPr/>
        </p:nvSpPr>
        <p:spPr>
          <a:xfrm>
            <a:off x="1506266" y="2765352"/>
            <a:ext cx="9608202" cy="313317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/>
              <a:t>T</a:t>
            </a:r>
            <a:r>
              <a:rPr lang="zh-CN" altLang="en-US" sz="2400" dirty="0"/>
              <a:t>：从磁盘把一块数据输入到缓冲区的时间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/>
              <a:t>M</a:t>
            </a:r>
            <a:r>
              <a:rPr lang="zh-CN" altLang="en-US" sz="2400" dirty="0"/>
              <a:t>：操作系统将该缓冲区中的数据传送到工作区的时间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/>
              <a:t>C</a:t>
            </a:r>
            <a:r>
              <a:rPr lang="zh-CN" altLang="en-US" sz="2400" dirty="0"/>
              <a:t>：</a:t>
            </a:r>
            <a:r>
              <a:rPr lang="en-US" altLang="zh-CN" sz="2400" dirty="0"/>
              <a:t>CPU</a:t>
            </a:r>
            <a:r>
              <a:rPr lang="zh-CN" altLang="en-US" sz="2400" dirty="0"/>
              <a:t>对这块数据处理的时间。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当</a:t>
            </a:r>
            <a:r>
              <a:rPr lang="en-US" altLang="zh-CN" sz="2400" dirty="0"/>
              <a:t>T&gt;C</a:t>
            </a:r>
            <a:r>
              <a:rPr lang="zh-CN" altLang="en-US" sz="2400" dirty="0"/>
              <a:t>时，系统对每一块数据的处理时间为</a:t>
            </a:r>
            <a:r>
              <a:rPr lang="en-US" altLang="zh-CN" sz="2400" dirty="0"/>
              <a:t>M+T</a:t>
            </a:r>
            <a:r>
              <a:rPr lang="zh-CN" altLang="en-US" sz="2400" dirty="0"/>
              <a:t>（</a:t>
            </a:r>
            <a:r>
              <a:rPr lang="en-US" altLang="zh-CN" sz="2400" dirty="0"/>
              <a:t>C</a:t>
            </a:r>
            <a:r>
              <a:rPr lang="zh-CN" altLang="en-US" sz="2400" dirty="0"/>
              <a:t>忽略）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反之，则为</a:t>
            </a:r>
            <a:r>
              <a:rPr lang="en-US" altLang="zh-CN" sz="2400" dirty="0"/>
              <a:t>M+C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系统对每一块数据的</a:t>
            </a:r>
            <a:r>
              <a:rPr lang="zh-CN" altLang="en-US" sz="2400" dirty="0">
                <a:solidFill>
                  <a:srgbClr val="FF0000"/>
                </a:solidFill>
              </a:rPr>
              <a:t>处理时间</a:t>
            </a:r>
            <a:r>
              <a:rPr lang="zh-CN" altLang="en-US" sz="2400" dirty="0"/>
              <a:t>为：</a:t>
            </a:r>
            <a:r>
              <a:rPr lang="en-US" altLang="zh-CN" sz="2400" dirty="0">
                <a:solidFill>
                  <a:srgbClr val="FF0000"/>
                </a:solidFill>
              </a:rPr>
              <a:t>Max(C,T)+M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单缓冲工作示意图</a:t>
            </a:r>
          </a:p>
        </p:txBody>
      </p:sp>
      <p:pic>
        <p:nvPicPr>
          <p:cNvPr id="117" name="图片 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05" y="1261531"/>
            <a:ext cx="11531555" cy="4881692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双缓冲</a:t>
            </a:r>
          </a:p>
        </p:txBody>
      </p:sp>
      <p:grpSp>
        <p:nvGrpSpPr>
          <p:cNvPr id="3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349835"/>
            <a:ext cx="10845800" cy="3659977"/>
            <a:chOff x="673100" y="1929384"/>
            <a:chExt cx="10845800" cy="3659977"/>
          </a:xfrm>
        </p:grpSpPr>
        <p:sp>
          <p:nvSpPr>
            <p:cNvPr id="4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0" name="isľîdê"/>
            <p:cNvSpPr txBox="1"/>
            <p:nvPr/>
          </p:nvSpPr>
          <p:spPr>
            <a:xfrm>
              <a:off x="684710" y="4055364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2200" dirty="0">
                  <a:solidFill>
                    <a:srgbClr val="FF0000"/>
                  </a:solidFill>
                </a:rPr>
                <a:t>双缓冲机制</a:t>
              </a:r>
              <a:r>
                <a:rPr lang="zh-CN" altLang="en-US" sz="2200" dirty="0"/>
                <a:t>（缓冲对换）</a:t>
              </a:r>
            </a:p>
          </p:txBody>
        </p:sp>
        <p:sp>
          <p:nvSpPr>
            <p:cNvPr id="14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5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6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7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3" name="isľîdê"/>
            <p:cNvSpPr txBox="1"/>
            <p:nvPr/>
          </p:nvSpPr>
          <p:spPr>
            <a:xfrm>
              <a:off x="3470185" y="4127645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2200" dirty="0"/>
                <a:t>在设备输入时，先将数据送入第一缓冲区，装满后便转向第二缓冲区。</a:t>
              </a:r>
            </a:p>
          </p:txBody>
        </p:sp>
        <p:sp>
          <p:nvSpPr>
            <p:cNvPr id="24" name="isľîdê"/>
            <p:cNvSpPr txBox="1"/>
            <p:nvPr/>
          </p:nvSpPr>
          <p:spPr>
            <a:xfrm>
              <a:off x="6237415" y="4127645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2200" dirty="0"/>
                <a:t>此时操作系统可以从第一缓冲区移出数据，并送入用户进程。接着由</a:t>
              </a:r>
              <a:r>
                <a:rPr lang="en-US" altLang="zh-CN" sz="2200" dirty="0"/>
                <a:t>CPU</a:t>
              </a:r>
              <a:r>
                <a:rPr lang="zh-CN" altLang="en-US" sz="2200" dirty="0"/>
                <a:t>对数据进行计算。</a:t>
              </a:r>
            </a:p>
          </p:txBody>
        </p:sp>
        <p:sp>
          <p:nvSpPr>
            <p:cNvPr id="25" name="isľîdê"/>
            <p:cNvSpPr txBox="1"/>
            <p:nvPr/>
          </p:nvSpPr>
          <p:spPr>
            <a:xfrm>
              <a:off x="8951357" y="4127645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2200" dirty="0"/>
                <a:t>在双缓冲时，系统处理一块数据的时间可以粗略地认为是</a:t>
              </a:r>
              <a:r>
                <a:rPr lang="en-US" altLang="zh-CN" sz="2200" dirty="0"/>
                <a:t>Max(C,T)</a:t>
              </a:r>
              <a:r>
                <a:rPr lang="zh-CN" altLang="en-US" sz="2200" dirty="0"/>
                <a:t>，如果</a:t>
              </a:r>
              <a:r>
                <a:rPr lang="en-US" altLang="zh-CN" sz="2200" dirty="0"/>
                <a:t>C&gt;T,</a:t>
              </a:r>
              <a:r>
                <a:rPr lang="zh-CN" altLang="en-US" sz="2200" dirty="0"/>
                <a:t>则可使</a:t>
              </a:r>
              <a:r>
                <a:rPr lang="en-US" altLang="zh-CN" sz="2200" dirty="0"/>
                <a:t>CPU</a:t>
              </a:r>
              <a:r>
                <a:rPr lang="zh-CN" altLang="en-US" sz="2200" dirty="0"/>
                <a:t>不必等待设备输入</a:t>
              </a: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双缓冲工作示意图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07" y="1359685"/>
            <a:ext cx="11791883" cy="442292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7.7.3 </a:t>
            </a:r>
            <a:r>
              <a:rPr lang="zh-CN" altLang="en-US" sz="2800" b="1" dirty="0">
                <a:solidFill>
                  <a:schemeClr val="bg1"/>
                </a:solidFill>
              </a:rPr>
              <a:t>环形缓冲区</a:t>
            </a:r>
          </a:p>
        </p:txBody>
      </p:sp>
      <p:grpSp>
        <p:nvGrpSpPr>
          <p:cNvPr id="3" name="27239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128057"/>
            <a:ext cx="11531600" cy="5008286"/>
            <a:chOff x="660400" y="1128057"/>
            <a:chExt cx="11531600" cy="5008286"/>
          </a:xfrm>
        </p:grpSpPr>
        <p:sp>
          <p:nvSpPr>
            <p:cNvPr id="4" name="iṥlídè"/>
            <p:cNvSpPr/>
            <p:nvPr/>
          </p:nvSpPr>
          <p:spPr>
            <a:xfrm>
              <a:off x="6958245" y="1128057"/>
              <a:ext cx="5233755" cy="5008286"/>
            </a:xfrm>
            <a:prstGeom prst="rect">
              <a:avLst/>
            </a:prstGeom>
            <a:blipFill>
              <a:blip r:embed="rId3"/>
              <a:stretch>
                <a:fillRect t="-27413" b="-27272"/>
              </a:stretch>
            </a:blipFill>
            <a:ln w="28575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5" name="iṡļiḓe"/>
            <p:cNvGrpSpPr/>
            <p:nvPr/>
          </p:nvGrpSpPr>
          <p:grpSpPr>
            <a:xfrm>
              <a:off x="660400" y="1420792"/>
              <a:ext cx="5905613" cy="1692297"/>
              <a:chOff x="660400" y="1420792"/>
              <a:chExt cx="5905613" cy="1692297"/>
            </a:xfrm>
          </p:grpSpPr>
          <p:sp>
            <p:nvSpPr>
              <p:cNvPr id="18" name="îṧľîḋé"/>
              <p:cNvSpPr txBox="1"/>
              <p:nvPr/>
            </p:nvSpPr>
            <p:spPr>
              <a:xfrm>
                <a:off x="1576080" y="1420792"/>
                <a:ext cx="4989933" cy="16922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3000"/>
                  </a:lnSpc>
                </a:pPr>
                <a:r>
                  <a:rPr lang="zh-CN" altLang="en-US" sz="2800" dirty="0"/>
                  <a:t>当输入与输出若两者的速度相差悬殊，双缓冲的效果则不够理想，不过可以随着缓冲区数量的增加，使情况有所改善。</a:t>
                </a:r>
              </a:p>
            </p:txBody>
          </p:sp>
          <p:grpSp>
            <p:nvGrpSpPr>
              <p:cNvPr id="15" name="ïS1íḋé"/>
              <p:cNvGrpSpPr/>
              <p:nvPr/>
            </p:nvGrpSpPr>
            <p:grpSpPr>
              <a:xfrm>
                <a:off x="660400" y="1860585"/>
                <a:ext cx="733394" cy="733394"/>
                <a:chOff x="660400" y="1860585"/>
                <a:chExt cx="733394" cy="733394"/>
              </a:xfrm>
            </p:grpSpPr>
            <p:sp>
              <p:nvSpPr>
                <p:cNvPr id="16" name="islîḋe"/>
                <p:cNvSpPr/>
                <p:nvPr/>
              </p:nvSpPr>
              <p:spPr>
                <a:xfrm>
                  <a:off x="660400" y="1860585"/>
                  <a:ext cx="733394" cy="733394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îŝlîďe"/>
                <p:cNvSpPr/>
                <p:nvPr/>
              </p:nvSpPr>
              <p:spPr>
                <a:xfrm>
                  <a:off x="797603" y="2045456"/>
                  <a:ext cx="381389" cy="346064"/>
                </a:xfrm>
                <a:custGeom>
                  <a:avLst/>
                  <a:gdLst>
                    <a:gd name="connsiteX0" fmla="*/ 116112 w 607919"/>
                    <a:gd name="connsiteY0" fmla="*/ 473652 h 551610"/>
                    <a:gd name="connsiteX1" fmla="*/ 118901 w 607919"/>
                    <a:gd name="connsiteY1" fmla="*/ 480423 h 551610"/>
                    <a:gd name="connsiteX2" fmla="*/ 118901 w 607919"/>
                    <a:gd name="connsiteY2" fmla="*/ 551610 h 551610"/>
                    <a:gd name="connsiteX3" fmla="*/ 55604 w 607919"/>
                    <a:gd name="connsiteY3" fmla="*/ 551610 h 551610"/>
                    <a:gd name="connsiteX4" fmla="*/ 55604 w 607919"/>
                    <a:gd name="connsiteY4" fmla="*/ 540851 h 551610"/>
                    <a:gd name="connsiteX5" fmla="*/ 65255 w 607919"/>
                    <a:gd name="connsiteY5" fmla="*/ 520583 h 551610"/>
                    <a:gd name="connsiteX6" fmla="*/ 83555 w 607919"/>
                    <a:gd name="connsiteY6" fmla="*/ 502317 h 551610"/>
                    <a:gd name="connsiteX7" fmla="*/ 109375 w 607919"/>
                    <a:gd name="connsiteY7" fmla="*/ 476545 h 551610"/>
                    <a:gd name="connsiteX8" fmla="*/ 116112 w 607919"/>
                    <a:gd name="connsiteY8" fmla="*/ 473652 h 551610"/>
                    <a:gd name="connsiteX9" fmla="*/ 199155 w 607919"/>
                    <a:gd name="connsiteY9" fmla="*/ 390799 h 551610"/>
                    <a:gd name="connsiteX10" fmla="*/ 201956 w 607919"/>
                    <a:gd name="connsiteY10" fmla="*/ 397632 h 551610"/>
                    <a:gd name="connsiteX11" fmla="*/ 201956 w 607919"/>
                    <a:gd name="connsiteY11" fmla="*/ 551610 h 551610"/>
                    <a:gd name="connsiteX12" fmla="*/ 145363 w 607919"/>
                    <a:gd name="connsiteY12" fmla="*/ 551610 h 551610"/>
                    <a:gd name="connsiteX13" fmla="*/ 145363 w 607919"/>
                    <a:gd name="connsiteY13" fmla="*/ 454170 h 551610"/>
                    <a:gd name="connsiteX14" fmla="*/ 154879 w 607919"/>
                    <a:gd name="connsiteY14" fmla="*/ 431030 h 551610"/>
                    <a:gd name="connsiteX15" fmla="*/ 192315 w 607919"/>
                    <a:gd name="connsiteY15" fmla="*/ 393630 h 551610"/>
                    <a:gd name="connsiteX16" fmla="*/ 199155 w 607919"/>
                    <a:gd name="connsiteY16" fmla="*/ 390799 h 551610"/>
                    <a:gd name="connsiteX17" fmla="*/ 231082 w 607919"/>
                    <a:gd name="connsiteY17" fmla="*/ 388245 h 551610"/>
                    <a:gd name="connsiteX18" fmla="*/ 237930 w 607919"/>
                    <a:gd name="connsiteY18" fmla="*/ 391091 h 551610"/>
                    <a:gd name="connsiteX19" fmla="*/ 266763 w 607919"/>
                    <a:gd name="connsiteY19" fmla="*/ 419867 h 551610"/>
                    <a:gd name="connsiteX20" fmla="*/ 275915 w 607919"/>
                    <a:gd name="connsiteY20" fmla="*/ 428875 h 551610"/>
                    <a:gd name="connsiteX21" fmla="*/ 284941 w 607919"/>
                    <a:gd name="connsiteY21" fmla="*/ 451520 h 551610"/>
                    <a:gd name="connsiteX22" fmla="*/ 284941 w 607919"/>
                    <a:gd name="connsiteY22" fmla="*/ 551610 h 551610"/>
                    <a:gd name="connsiteX23" fmla="*/ 228277 w 607919"/>
                    <a:gd name="connsiteY23" fmla="*/ 551610 h 551610"/>
                    <a:gd name="connsiteX24" fmla="*/ 228277 w 607919"/>
                    <a:gd name="connsiteY24" fmla="*/ 394969 h 551610"/>
                    <a:gd name="connsiteX25" fmla="*/ 231082 w 607919"/>
                    <a:gd name="connsiteY25" fmla="*/ 388245 h 551610"/>
                    <a:gd name="connsiteX26" fmla="*/ 365148 w 607919"/>
                    <a:gd name="connsiteY26" fmla="*/ 381336 h 551610"/>
                    <a:gd name="connsiteX27" fmla="*/ 367997 w 607919"/>
                    <a:gd name="connsiteY27" fmla="*/ 388122 h 551610"/>
                    <a:gd name="connsiteX28" fmla="*/ 367997 w 607919"/>
                    <a:gd name="connsiteY28" fmla="*/ 551610 h 551610"/>
                    <a:gd name="connsiteX29" fmla="*/ 311262 w 607919"/>
                    <a:gd name="connsiteY29" fmla="*/ 551610 h 551610"/>
                    <a:gd name="connsiteX30" fmla="*/ 311262 w 607919"/>
                    <a:gd name="connsiteY30" fmla="*/ 444661 h 551610"/>
                    <a:gd name="connsiteX31" fmla="*/ 316898 w 607919"/>
                    <a:gd name="connsiteY31" fmla="*/ 425523 h 551610"/>
                    <a:gd name="connsiteX32" fmla="*/ 322534 w 607919"/>
                    <a:gd name="connsiteY32" fmla="*/ 419894 h 551610"/>
                    <a:gd name="connsiteX33" fmla="*/ 358353 w 607919"/>
                    <a:gd name="connsiteY33" fmla="*/ 384120 h 551610"/>
                    <a:gd name="connsiteX34" fmla="*/ 365148 w 607919"/>
                    <a:gd name="connsiteY34" fmla="*/ 381336 h 551610"/>
                    <a:gd name="connsiteX35" fmla="*/ 448177 w 607919"/>
                    <a:gd name="connsiteY35" fmla="*/ 298352 h 551610"/>
                    <a:gd name="connsiteX36" fmla="*/ 450982 w 607919"/>
                    <a:gd name="connsiteY36" fmla="*/ 305139 h 551610"/>
                    <a:gd name="connsiteX37" fmla="*/ 450982 w 607919"/>
                    <a:gd name="connsiteY37" fmla="*/ 551610 h 551610"/>
                    <a:gd name="connsiteX38" fmla="*/ 394318 w 607919"/>
                    <a:gd name="connsiteY38" fmla="*/ 551610 h 551610"/>
                    <a:gd name="connsiteX39" fmla="*/ 394318 w 607919"/>
                    <a:gd name="connsiteY39" fmla="*/ 361815 h 551610"/>
                    <a:gd name="connsiteX40" fmla="*/ 403846 w 607919"/>
                    <a:gd name="connsiteY40" fmla="*/ 338669 h 551610"/>
                    <a:gd name="connsiteX41" fmla="*/ 441329 w 607919"/>
                    <a:gd name="connsiteY41" fmla="*/ 301136 h 551610"/>
                    <a:gd name="connsiteX42" fmla="*/ 448177 w 607919"/>
                    <a:gd name="connsiteY42" fmla="*/ 298352 h 551610"/>
                    <a:gd name="connsiteX43" fmla="*/ 527085 w 607919"/>
                    <a:gd name="connsiteY43" fmla="*/ 219452 h 551610"/>
                    <a:gd name="connsiteX44" fmla="*/ 529874 w 607919"/>
                    <a:gd name="connsiteY44" fmla="*/ 226177 h 551610"/>
                    <a:gd name="connsiteX45" fmla="*/ 529874 w 607919"/>
                    <a:gd name="connsiteY45" fmla="*/ 551610 h 551610"/>
                    <a:gd name="connsiteX46" fmla="*/ 477232 w 607919"/>
                    <a:gd name="connsiteY46" fmla="*/ 551610 h 551610"/>
                    <a:gd name="connsiteX47" fmla="*/ 477232 w 607919"/>
                    <a:gd name="connsiteY47" fmla="*/ 278727 h 551610"/>
                    <a:gd name="connsiteX48" fmla="*/ 486883 w 607919"/>
                    <a:gd name="connsiteY48" fmla="*/ 255580 h 551610"/>
                    <a:gd name="connsiteX49" fmla="*/ 520348 w 607919"/>
                    <a:gd name="connsiteY49" fmla="*/ 222298 h 551610"/>
                    <a:gd name="connsiteX50" fmla="*/ 527085 w 607919"/>
                    <a:gd name="connsiteY50" fmla="*/ 219452 h 551610"/>
                    <a:gd name="connsiteX51" fmla="*/ 387769 w 607919"/>
                    <a:gd name="connsiteY51" fmla="*/ 0 h 551610"/>
                    <a:gd name="connsiteX52" fmla="*/ 580729 w 607919"/>
                    <a:gd name="connsiteY52" fmla="*/ 0 h 551610"/>
                    <a:gd name="connsiteX53" fmla="*/ 607919 w 607919"/>
                    <a:gd name="connsiteY53" fmla="*/ 26022 h 551610"/>
                    <a:gd name="connsiteX54" fmla="*/ 607919 w 607919"/>
                    <a:gd name="connsiteY54" fmla="*/ 219812 h 551610"/>
                    <a:gd name="connsiteX55" fmla="*/ 598271 w 607919"/>
                    <a:gd name="connsiteY55" fmla="*/ 223815 h 551610"/>
                    <a:gd name="connsiteX56" fmla="*/ 530610 w 607919"/>
                    <a:gd name="connsiteY56" fmla="*/ 156258 h 551610"/>
                    <a:gd name="connsiteX57" fmla="*/ 304320 w 607919"/>
                    <a:gd name="connsiteY57" fmla="*/ 382325 h 551610"/>
                    <a:gd name="connsiteX58" fmla="*/ 285024 w 607919"/>
                    <a:gd name="connsiteY58" fmla="*/ 382325 h 551610"/>
                    <a:gd name="connsiteX59" fmla="*/ 216360 w 607919"/>
                    <a:gd name="connsiteY59" fmla="*/ 313767 h 551610"/>
                    <a:gd name="connsiteX60" fmla="*/ 94068 w 607919"/>
                    <a:gd name="connsiteY60" fmla="*/ 435996 h 551610"/>
                    <a:gd name="connsiteX61" fmla="*/ 17260 w 607919"/>
                    <a:gd name="connsiteY61" fmla="*/ 435996 h 551610"/>
                    <a:gd name="connsiteX62" fmla="*/ 15882 w 607919"/>
                    <a:gd name="connsiteY62" fmla="*/ 434745 h 551610"/>
                    <a:gd name="connsiteX63" fmla="*/ 15882 w 607919"/>
                    <a:gd name="connsiteY63" fmla="*/ 358055 h 551610"/>
                    <a:gd name="connsiteX64" fmla="*/ 206837 w 607919"/>
                    <a:gd name="connsiteY64" fmla="*/ 167267 h 551610"/>
                    <a:gd name="connsiteX65" fmla="*/ 226008 w 607919"/>
                    <a:gd name="connsiteY65" fmla="*/ 167267 h 551610"/>
                    <a:gd name="connsiteX66" fmla="*/ 294672 w 607919"/>
                    <a:gd name="connsiteY66" fmla="*/ 235701 h 551610"/>
                    <a:gd name="connsiteX67" fmla="*/ 424481 w 607919"/>
                    <a:gd name="connsiteY67" fmla="*/ 105965 h 551610"/>
                    <a:gd name="connsiteX68" fmla="*/ 452423 w 607919"/>
                    <a:gd name="connsiteY68" fmla="*/ 78192 h 551610"/>
                    <a:gd name="connsiteX69" fmla="*/ 383885 w 607919"/>
                    <a:gd name="connsiteY69" fmla="*/ 9633 h 551610"/>
                    <a:gd name="connsiteX70" fmla="*/ 387769 w 607919"/>
                    <a:gd name="connsiteY70" fmla="*/ 0 h 55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07919" h="551610">
                      <a:moveTo>
                        <a:pt x="116112" y="473652"/>
                      </a:moveTo>
                      <a:cubicBezTo>
                        <a:pt x="117836" y="474356"/>
                        <a:pt x="118901" y="476670"/>
                        <a:pt x="118901" y="480423"/>
                      </a:cubicBezTo>
                      <a:lnTo>
                        <a:pt x="118901" y="551610"/>
                      </a:lnTo>
                      <a:lnTo>
                        <a:pt x="55604" y="551610"/>
                      </a:lnTo>
                      <a:lnTo>
                        <a:pt x="55604" y="540851"/>
                      </a:lnTo>
                      <a:cubicBezTo>
                        <a:pt x="55604" y="534971"/>
                        <a:pt x="59991" y="525838"/>
                        <a:pt x="65255" y="520583"/>
                      </a:cubicBezTo>
                      <a:lnTo>
                        <a:pt x="83555" y="502317"/>
                      </a:lnTo>
                      <a:lnTo>
                        <a:pt x="109375" y="476545"/>
                      </a:lnTo>
                      <a:cubicBezTo>
                        <a:pt x="112007" y="473855"/>
                        <a:pt x="114389" y="472948"/>
                        <a:pt x="116112" y="473652"/>
                      </a:cubicBezTo>
                      <a:close/>
                      <a:moveTo>
                        <a:pt x="199155" y="390799"/>
                      </a:moveTo>
                      <a:cubicBezTo>
                        <a:pt x="200892" y="391534"/>
                        <a:pt x="201956" y="393880"/>
                        <a:pt x="201956" y="397632"/>
                      </a:cubicBezTo>
                      <a:lnTo>
                        <a:pt x="201956" y="551610"/>
                      </a:lnTo>
                      <a:lnTo>
                        <a:pt x="145363" y="551610"/>
                      </a:lnTo>
                      <a:lnTo>
                        <a:pt x="145363" y="454170"/>
                      </a:lnTo>
                      <a:cubicBezTo>
                        <a:pt x="145363" y="446665"/>
                        <a:pt x="149620" y="436283"/>
                        <a:pt x="154879" y="431030"/>
                      </a:cubicBezTo>
                      <a:lnTo>
                        <a:pt x="192315" y="393630"/>
                      </a:lnTo>
                      <a:cubicBezTo>
                        <a:pt x="195007" y="390941"/>
                        <a:pt x="197417" y="390065"/>
                        <a:pt x="199155" y="390799"/>
                      </a:cubicBezTo>
                      <a:close/>
                      <a:moveTo>
                        <a:pt x="231082" y="388245"/>
                      </a:moveTo>
                      <a:cubicBezTo>
                        <a:pt x="232822" y="387525"/>
                        <a:pt x="235235" y="388401"/>
                        <a:pt x="237930" y="391091"/>
                      </a:cubicBezTo>
                      <a:lnTo>
                        <a:pt x="266763" y="419867"/>
                      </a:lnTo>
                      <a:lnTo>
                        <a:pt x="275915" y="428875"/>
                      </a:lnTo>
                      <a:cubicBezTo>
                        <a:pt x="280929" y="433879"/>
                        <a:pt x="284941" y="444013"/>
                        <a:pt x="284941" y="451520"/>
                      </a:cubicBezTo>
                      <a:lnTo>
                        <a:pt x="284941" y="551610"/>
                      </a:lnTo>
                      <a:lnTo>
                        <a:pt x="228277" y="551610"/>
                      </a:lnTo>
                      <a:lnTo>
                        <a:pt x="228277" y="394969"/>
                      </a:lnTo>
                      <a:cubicBezTo>
                        <a:pt x="228277" y="391278"/>
                        <a:pt x="229343" y="388964"/>
                        <a:pt x="231082" y="388245"/>
                      </a:cubicBezTo>
                      <a:close/>
                      <a:moveTo>
                        <a:pt x="365148" y="381336"/>
                      </a:moveTo>
                      <a:cubicBezTo>
                        <a:pt x="366901" y="382055"/>
                        <a:pt x="367997" y="384370"/>
                        <a:pt x="367997" y="388122"/>
                      </a:cubicBezTo>
                      <a:lnTo>
                        <a:pt x="367997" y="551610"/>
                      </a:lnTo>
                      <a:lnTo>
                        <a:pt x="311262" y="551610"/>
                      </a:lnTo>
                      <a:lnTo>
                        <a:pt x="311262" y="444661"/>
                      </a:lnTo>
                      <a:cubicBezTo>
                        <a:pt x="311262" y="437156"/>
                        <a:pt x="313767" y="428650"/>
                        <a:pt x="316898" y="425523"/>
                      </a:cubicBezTo>
                      <a:cubicBezTo>
                        <a:pt x="320029" y="422396"/>
                        <a:pt x="322534" y="419894"/>
                        <a:pt x="322534" y="419894"/>
                      </a:cubicBezTo>
                      <a:lnTo>
                        <a:pt x="358353" y="384120"/>
                      </a:lnTo>
                      <a:cubicBezTo>
                        <a:pt x="360983" y="381493"/>
                        <a:pt x="363394" y="380617"/>
                        <a:pt x="365148" y="381336"/>
                      </a:cubicBezTo>
                      <a:close/>
                      <a:moveTo>
                        <a:pt x="448177" y="298352"/>
                      </a:moveTo>
                      <a:cubicBezTo>
                        <a:pt x="449916" y="299071"/>
                        <a:pt x="450982" y="301386"/>
                        <a:pt x="450982" y="305139"/>
                      </a:cubicBezTo>
                      <a:lnTo>
                        <a:pt x="450982" y="551610"/>
                      </a:lnTo>
                      <a:lnTo>
                        <a:pt x="394318" y="551610"/>
                      </a:lnTo>
                      <a:lnTo>
                        <a:pt x="394318" y="361815"/>
                      </a:lnTo>
                      <a:cubicBezTo>
                        <a:pt x="394318" y="354308"/>
                        <a:pt x="398580" y="343924"/>
                        <a:pt x="403846" y="338669"/>
                      </a:cubicBezTo>
                      <a:lnTo>
                        <a:pt x="441329" y="301136"/>
                      </a:lnTo>
                      <a:cubicBezTo>
                        <a:pt x="444024" y="298508"/>
                        <a:pt x="446438" y="297633"/>
                        <a:pt x="448177" y="298352"/>
                      </a:cubicBezTo>
                      <a:close/>
                      <a:moveTo>
                        <a:pt x="527085" y="219452"/>
                      </a:moveTo>
                      <a:cubicBezTo>
                        <a:pt x="528809" y="220171"/>
                        <a:pt x="529874" y="222486"/>
                        <a:pt x="529874" y="226177"/>
                      </a:cubicBezTo>
                      <a:lnTo>
                        <a:pt x="529874" y="551610"/>
                      </a:lnTo>
                      <a:lnTo>
                        <a:pt x="477232" y="551610"/>
                      </a:lnTo>
                      <a:lnTo>
                        <a:pt x="477232" y="278727"/>
                      </a:lnTo>
                      <a:cubicBezTo>
                        <a:pt x="477232" y="271345"/>
                        <a:pt x="481494" y="260960"/>
                        <a:pt x="486883" y="255580"/>
                      </a:cubicBezTo>
                      <a:lnTo>
                        <a:pt x="520348" y="222298"/>
                      </a:lnTo>
                      <a:cubicBezTo>
                        <a:pt x="522980" y="219608"/>
                        <a:pt x="525362" y="218732"/>
                        <a:pt x="527085" y="219452"/>
                      </a:cubicBezTo>
                      <a:close/>
                      <a:moveTo>
                        <a:pt x="387769" y="0"/>
                      </a:moveTo>
                      <a:lnTo>
                        <a:pt x="580729" y="0"/>
                      </a:lnTo>
                      <a:cubicBezTo>
                        <a:pt x="594512" y="0"/>
                        <a:pt x="607919" y="12135"/>
                        <a:pt x="607919" y="26022"/>
                      </a:cubicBezTo>
                      <a:lnTo>
                        <a:pt x="607919" y="219812"/>
                      </a:lnTo>
                      <a:cubicBezTo>
                        <a:pt x="607919" y="227318"/>
                        <a:pt x="603534" y="229070"/>
                        <a:pt x="598271" y="223815"/>
                      </a:cubicBezTo>
                      <a:lnTo>
                        <a:pt x="530610" y="156258"/>
                      </a:lnTo>
                      <a:lnTo>
                        <a:pt x="304320" y="382325"/>
                      </a:lnTo>
                      <a:cubicBezTo>
                        <a:pt x="298932" y="387580"/>
                        <a:pt x="290412" y="387580"/>
                        <a:pt x="285024" y="382325"/>
                      </a:cubicBezTo>
                      <a:lnTo>
                        <a:pt x="216360" y="313767"/>
                      </a:lnTo>
                      <a:lnTo>
                        <a:pt x="94068" y="435996"/>
                      </a:lnTo>
                      <a:cubicBezTo>
                        <a:pt x="72767" y="457264"/>
                        <a:pt x="38435" y="457264"/>
                        <a:pt x="17260" y="435996"/>
                      </a:cubicBezTo>
                      <a:lnTo>
                        <a:pt x="15882" y="434745"/>
                      </a:lnTo>
                      <a:cubicBezTo>
                        <a:pt x="-5294" y="413477"/>
                        <a:pt x="-5294" y="379198"/>
                        <a:pt x="15882" y="358055"/>
                      </a:cubicBezTo>
                      <a:lnTo>
                        <a:pt x="206837" y="167267"/>
                      </a:lnTo>
                      <a:cubicBezTo>
                        <a:pt x="212100" y="161888"/>
                        <a:pt x="220745" y="161888"/>
                        <a:pt x="226008" y="167267"/>
                      </a:cubicBezTo>
                      <a:lnTo>
                        <a:pt x="294672" y="235701"/>
                      </a:lnTo>
                      <a:lnTo>
                        <a:pt x="424481" y="105965"/>
                      </a:lnTo>
                      <a:lnTo>
                        <a:pt x="452423" y="78192"/>
                      </a:lnTo>
                      <a:lnTo>
                        <a:pt x="383885" y="9633"/>
                      </a:lnTo>
                      <a:cubicBezTo>
                        <a:pt x="378497" y="4379"/>
                        <a:pt x="380376" y="0"/>
                        <a:pt x="38776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9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6" name="iŝļïḓê"/>
            <p:cNvGrpSpPr/>
            <p:nvPr/>
          </p:nvGrpSpPr>
          <p:grpSpPr>
            <a:xfrm>
              <a:off x="660400" y="4251929"/>
              <a:ext cx="5869409" cy="925378"/>
              <a:chOff x="660400" y="1860585"/>
              <a:chExt cx="5869409" cy="925378"/>
            </a:xfrm>
          </p:grpSpPr>
          <p:sp>
            <p:nvSpPr>
              <p:cNvPr id="12" name="ïšļíďè"/>
              <p:cNvSpPr txBox="1"/>
              <p:nvPr/>
            </p:nvSpPr>
            <p:spPr>
              <a:xfrm>
                <a:off x="1539875" y="1889655"/>
                <a:ext cx="4989934" cy="89630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800" dirty="0">
                    <a:solidFill>
                      <a:srgbClr val="FF0000"/>
                    </a:solidFill>
                  </a:rPr>
                  <a:t>引入多缓冲机制，可将多个缓冲组织为循环缓冲。</a:t>
                </a:r>
              </a:p>
            </p:txBody>
          </p:sp>
          <p:grpSp>
            <p:nvGrpSpPr>
              <p:cNvPr id="9" name="ïŝľídè"/>
              <p:cNvGrpSpPr/>
              <p:nvPr/>
            </p:nvGrpSpPr>
            <p:grpSpPr>
              <a:xfrm>
                <a:off x="660400" y="1860585"/>
                <a:ext cx="733394" cy="733394"/>
                <a:chOff x="660400" y="1860585"/>
                <a:chExt cx="733394" cy="733394"/>
              </a:xfrm>
            </p:grpSpPr>
            <p:sp>
              <p:nvSpPr>
                <p:cNvPr id="10" name="ïṡľïde"/>
                <p:cNvSpPr/>
                <p:nvPr/>
              </p:nvSpPr>
              <p:spPr>
                <a:xfrm>
                  <a:off x="660400" y="1860585"/>
                  <a:ext cx="733394" cy="733394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>
                  <a:solidFill>
                    <a:schemeClr val="bg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ïšliḍe"/>
                <p:cNvSpPr/>
                <p:nvPr/>
              </p:nvSpPr>
              <p:spPr>
                <a:xfrm>
                  <a:off x="806481" y="2072090"/>
                  <a:ext cx="381389" cy="346064"/>
                </a:xfrm>
                <a:custGeom>
                  <a:avLst/>
                  <a:gdLst>
                    <a:gd name="connsiteX0" fmla="*/ 116112 w 607919"/>
                    <a:gd name="connsiteY0" fmla="*/ 473652 h 551610"/>
                    <a:gd name="connsiteX1" fmla="*/ 118901 w 607919"/>
                    <a:gd name="connsiteY1" fmla="*/ 480423 h 551610"/>
                    <a:gd name="connsiteX2" fmla="*/ 118901 w 607919"/>
                    <a:gd name="connsiteY2" fmla="*/ 551610 h 551610"/>
                    <a:gd name="connsiteX3" fmla="*/ 55604 w 607919"/>
                    <a:gd name="connsiteY3" fmla="*/ 551610 h 551610"/>
                    <a:gd name="connsiteX4" fmla="*/ 55604 w 607919"/>
                    <a:gd name="connsiteY4" fmla="*/ 540851 h 551610"/>
                    <a:gd name="connsiteX5" fmla="*/ 65255 w 607919"/>
                    <a:gd name="connsiteY5" fmla="*/ 520583 h 551610"/>
                    <a:gd name="connsiteX6" fmla="*/ 83555 w 607919"/>
                    <a:gd name="connsiteY6" fmla="*/ 502317 h 551610"/>
                    <a:gd name="connsiteX7" fmla="*/ 109375 w 607919"/>
                    <a:gd name="connsiteY7" fmla="*/ 476545 h 551610"/>
                    <a:gd name="connsiteX8" fmla="*/ 116112 w 607919"/>
                    <a:gd name="connsiteY8" fmla="*/ 473652 h 551610"/>
                    <a:gd name="connsiteX9" fmla="*/ 199155 w 607919"/>
                    <a:gd name="connsiteY9" fmla="*/ 390799 h 551610"/>
                    <a:gd name="connsiteX10" fmla="*/ 201956 w 607919"/>
                    <a:gd name="connsiteY10" fmla="*/ 397632 h 551610"/>
                    <a:gd name="connsiteX11" fmla="*/ 201956 w 607919"/>
                    <a:gd name="connsiteY11" fmla="*/ 551610 h 551610"/>
                    <a:gd name="connsiteX12" fmla="*/ 145363 w 607919"/>
                    <a:gd name="connsiteY12" fmla="*/ 551610 h 551610"/>
                    <a:gd name="connsiteX13" fmla="*/ 145363 w 607919"/>
                    <a:gd name="connsiteY13" fmla="*/ 454170 h 551610"/>
                    <a:gd name="connsiteX14" fmla="*/ 154879 w 607919"/>
                    <a:gd name="connsiteY14" fmla="*/ 431030 h 551610"/>
                    <a:gd name="connsiteX15" fmla="*/ 192315 w 607919"/>
                    <a:gd name="connsiteY15" fmla="*/ 393630 h 551610"/>
                    <a:gd name="connsiteX16" fmla="*/ 199155 w 607919"/>
                    <a:gd name="connsiteY16" fmla="*/ 390799 h 551610"/>
                    <a:gd name="connsiteX17" fmla="*/ 231082 w 607919"/>
                    <a:gd name="connsiteY17" fmla="*/ 388245 h 551610"/>
                    <a:gd name="connsiteX18" fmla="*/ 237930 w 607919"/>
                    <a:gd name="connsiteY18" fmla="*/ 391091 h 551610"/>
                    <a:gd name="connsiteX19" fmla="*/ 266763 w 607919"/>
                    <a:gd name="connsiteY19" fmla="*/ 419867 h 551610"/>
                    <a:gd name="connsiteX20" fmla="*/ 275915 w 607919"/>
                    <a:gd name="connsiteY20" fmla="*/ 428875 h 551610"/>
                    <a:gd name="connsiteX21" fmla="*/ 284941 w 607919"/>
                    <a:gd name="connsiteY21" fmla="*/ 451520 h 551610"/>
                    <a:gd name="connsiteX22" fmla="*/ 284941 w 607919"/>
                    <a:gd name="connsiteY22" fmla="*/ 551610 h 551610"/>
                    <a:gd name="connsiteX23" fmla="*/ 228277 w 607919"/>
                    <a:gd name="connsiteY23" fmla="*/ 551610 h 551610"/>
                    <a:gd name="connsiteX24" fmla="*/ 228277 w 607919"/>
                    <a:gd name="connsiteY24" fmla="*/ 394969 h 551610"/>
                    <a:gd name="connsiteX25" fmla="*/ 231082 w 607919"/>
                    <a:gd name="connsiteY25" fmla="*/ 388245 h 551610"/>
                    <a:gd name="connsiteX26" fmla="*/ 365148 w 607919"/>
                    <a:gd name="connsiteY26" fmla="*/ 381336 h 551610"/>
                    <a:gd name="connsiteX27" fmla="*/ 367997 w 607919"/>
                    <a:gd name="connsiteY27" fmla="*/ 388122 h 551610"/>
                    <a:gd name="connsiteX28" fmla="*/ 367997 w 607919"/>
                    <a:gd name="connsiteY28" fmla="*/ 551610 h 551610"/>
                    <a:gd name="connsiteX29" fmla="*/ 311262 w 607919"/>
                    <a:gd name="connsiteY29" fmla="*/ 551610 h 551610"/>
                    <a:gd name="connsiteX30" fmla="*/ 311262 w 607919"/>
                    <a:gd name="connsiteY30" fmla="*/ 444661 h 551610"/>
                    <a:gd name="connsiteX31" fmla="*/ 316898 w 607919"/>
                    <a:gd name="connsiteY31" fmla="*/ 425523 h 551610"/>
                    <a:gd name="connsiteX32" fmla="*/ 322534 w 607919"/>
                    <a:gd name="connsiteY32" fmla="*/ 419894 h 551610"/>
                    <a:gd name="connsiteX33" fmla="*/ 358353 w 607919"/>
                    <a:gd name="connsiteY33" fmla="*/ 384120 h 551610"/>
                    <a:gd name="connsiteX34" fmla="*/ 365148 w 607919"/>
                    <a:gd name="connsiteY34" fmla="*/ 381336 h 551610"/>
                    <a:gd name="connsiteX35" fmla="*/ 448177 w 607919"/>
                    <a:gd name="connsiteY35" fmla="*/ 298352 h 551610"/>
                    <a:gd name="connsiteX36" fmla="*/ 450982 w 607919"/>
                    <a:gd name="connsiteY36" fmla="*/ 305139 h 551610"/>
                    <a:gd name="connsiteX37" fmla="*/ 450982 w 607919"/>
                    <a:gd name="connsiteY37" fmla="*/ 551610 h 551610"/>
                    <a:gd name="connsiteX38" fmla="*/ 394318 w 607919"/>
                    <a:gd name="connsiteY38" fmla="*/ 551610 h 551610"/>
                    <a:gd name="connsiteX39" fmla="*/ 394318 w 607919"/>
                    <a:gd name="connsiteY39" fmla="*/ 361815 h 551610"/>
                    <a:gd name="connsiteX40" fmla="*/ 403846 w 607919"/>
                    <a:gd name="connsiteY40" fmla="*/ 338669 h 551610"/>
                    <a:gd name="connsiteX41" fmla="*/ 441329 w 607919"/>
                    <a:gd name="connsiteY41" fmla="*/ 301136 h 551610"/>
                    <a:gd name="connsiteX42" fmla="*/ 448177 w 607919"/>
                    <a:gd name="connsiteY42" fmla="*/ 298352 h 551610"/>
                    <a:gd name="connsiteX43" fmla="*/ 527085 w 607919"/>
                    <a:gd name="connsiteY43" fmla="*/ 219452 h 551610"/>
                    <a:gd name="connsiteX44" fmla="*/ 529874 w 607919"/>
                    <a:gd name="connsiteY44" fmla="*/ 226177 h 551610"/>
                    <a:gd name="connsiteX45" fmla="*/ 529874 w 607919"/>
                    <a:gd name="connsiteY45" fmla="*/ 551610 h 551610"/>
                    <a:gd name="connsiteX46" fmla="*/ 477232 w 607919"/>
                    <a:gd name="connsiteY46" fmla="*/ 551610 h 551610"/>
                    <a:gd name="connsiteX47" fmla="*/ 477232 w 607919"/>
                    <a:gd name="connsiteY47" fmla="*/ 278727 h 551610"/>
                    <a:gd name="connsiteX48" fmla="*/ 486883 w 607919"/>
                    <a:gd name="connsiteY48" fmla="*/ 255580 h 551610"/>
                    <a:gd name="connsiteX49" fmla="*/ 520348 w 607919"/>
                    <a:gd name="connsiteY49" fmla="*/ 222298 h 551610"/>
                    <a:gd name="connsiteX50" fmla="*/ 527085 w 607919"/>
                    <a:gd name="connsiteY50" fmla="*/ 219452 h 551610"/>
                    <a:gd name="connsiteX51" fmla="*/ 387769 w 607919"/>
                    <a:gd name="connsiteY51" fmla="*/ 0 h 551610"/>
                    <a:gd name="connsiteX52" fmla="*/ 580729 w 607919"/>
                    <a:gd name="connsiteY52" fmla="*/ 0 h 551610"/>
                    <a:gd name="connsiteX53" fmla="*/ 607919 w 607919"/>
                    <a:gd name="connsiteY53" fmla="*/ 26022 h 551610"/>
                    <a:gd name="connsiteX54" fmla="*/ 607919 w 607919"/>
                    <a:gd name="connsiteY54" fmla="*/ 219812 h 551610"/>
                    <a:gd name="connsiteX55" fmla="*/ 598271 w 607919"/>
                    <a:gd name="connsiteY55" fmla="*/ 223815 h 551610"/>
                    <a:gd name="connsiteX56" fmla="*/ 530610 w 607919"/>
                    <a:gd name="connsiteY56" fmla="*/ 156258 h 551610"/>
                    <a:gd name="connsiteX57" fmla="*/ 304320 w 607919"/>
                    <a:gd name="connsiteY57" fmla="*/ 382325 h 551610"/>
                    <a:gd name="connsiteX58" fmla="*/ 285024 w 607919"/>
                    <a:gd name="connsiteY58" fmla="*/ 382325 h 551610"/>
                    <a:gd name="connsiteX59" fmla="*/ 216360 w 607919"/>
                    <a:gd name="connsiteY59" fmla="*/ 313767 h 551610"/>
                    <a:gd name="connsiteX60" fmla="*/ 94068 w 607919"/>
                    <a:gd name="connsiteY60" fmla="*/ 435996 h 551610"/>
                    <a:gd name="connsiteX61" fmla="*/ 17260 w 607919"/>
                    <a:gd name="connsiteY61" fmla="*/ 435996 h 551610"/>
                    <a:gd name="connsiteX62" fmla="*/ 15882 w 607919"/>
                    <a:gd name="connsiteY62" fmla="*/ 434745 h 551610"/>
                    <a:gd name="connsiteX63" fmla="*/ 15882 w 607919"/>
                    <a:gd name="connsiteY63" fmla="*/ 358055 h 551610"/>
                    <a:gd name="connsiteX64" fmla="*/ 206837 w 607919"/>
                    <a:gd name="connsiteY64" fmla="*/ 167267 h 551610"/>
                    <a:gd name="connsiteX65" fmla="*/ 226008 w 607919"/>
                    <a:gd name="connsiteY65" fmla="*/ 167267 h 551610"/>
                    <a:gd name="connsiteX66" fmla="*/ 294672 w 607919"/>
                    <a:gd name="connsiteY66" fmla="*/ 235701 h 551610"/>
                    <a:gd name="connsiteX67" fmla="*/ 424481 w 607919"/>
                    <a:gd name="connsiteY67" fmla="*/ 105965 h 551610"/>
                    <a:gd name="connsiteX68" fmla="*/ 452423 w 607919"/>
                    <a:gd name="connsiteY68" fmla="*/ 78192 h 551610"/>
                    <a:gd name="connsiteX69" fmla="*/ 383885 w 607919"/>
                    <a:gd name="connsiteY69" fmla="*/ 9633 h 551610"/>
                    <a:gd name="connsiteX70" fmla="*/ 387769 w 607919"/>
                    <a:gd name="connsiteY70" fmla="*/ 0 h 55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07919" h="551610">
                      <a:moveTo>
                        <a:pt x="116112" y="473652"/>
                      </a:moveTo>
                      <a:cubicBezTo>
                        <a:pt x="117836" y="474356"/>
                        <a:pt x="118901" y="476670"/>
                        <a:pt x="118901" y="480423"/>
                      </a:cubicBezTo>
                      <a:lnTo>
                        <a:pt x="118901" y="551610"/>
                      </a:lnTo>
                      <a:lnTo>
                        <a:pt x="55604" y="551610"/>
                      </a:lnTo>
                      <a:lnTo>
                        <a:pt x="55604" y="540851"/>
                      </a:lnTo>
                      <a:cubicBezTo>
                        <a:pt x="55604" y="534971"/>
                        <a:pt x="59991" y="525838"/>
                        <a:pt x="65255" y="520583"/>
                      </a:cubicBezTo>
                      <a:lnTo>
                        <a:pt x="83555" y="502317"/>
                      </a:lnTo>
                      <a:lnTo>
                        <a:pt x="109375" y="476545"/>
                      </a:lnTo>
                      <a:cubicBezTo>
                        <a:pt x="112007" y="473855"/>
                        <a:pt x="114389" y="472948"/>
                        <a:pt x="116112" y="473652"/>
                      </a:cubicBezTo>
                      <a:close/>
                      <a:moveTo>
                        <a:pt x="199155" y="390799"/>
                      </a:moveTo>
                      <a:cubicBezTo>
                        <a:pt x="200892" y="391534"/>
                        <a:pt x="201956" y="393880"/>
                        <a:pt x="201956" y="397632"/>
                      </a:cubicBezTo>
                      <a:lnTo>
                        <a:pt x="201956" y="551610"/>
                      </a:lnTo>
                      <a:lnTo>
                        <a:pt x="145363" y="551610"/>
                      </a:lnTo>
                      <a:lnTo>
                        <a:pt x="145363" y="454170"/>
                      </a:lnTo>
                      <a:cubicBezTo>
                        <a:pt x="145363" y="446665"/>
                        <a:pt x="149620" y="436283"/>
                        <a:pt x="154879" y="431030"/>
                      </a:cubicBezTo>
                      <a:lnTo>
                        <a:pt x="192315" y="393630"/>
                      </a:lnTo>
                      <a:cubicBezTo>
                        <a:pt x="195007" y="390941"/>
                        <a:pt x="197417" y="390065"/>
                        <a:pt x="199155" y="390799"/>
                      </a:cubicBezTo>
                      <a:close/>
                      <a:moveTo>
                        <a:pt x="231082" y="388245"/>
                      </a:moveTo>
                      <a:cubicBezTo>
                        <a:pt x="232822" y="387525"/>
                        <a:pt x="235235" y="388401"/>
                        <a:pt x="237930" y="391091"/>
                      </a:cubicBezTo>
                      <a:lnTo>
                        <a:pt x="266763" y="419867"/>
                      </a:lnTo>
                      <a:lnTo>
                        <a:pt x="275915" y="428875"/>
                      </a:lnTo>
                      <a:cubicBezTo>
                        <a:pt x="280929" y="433879"/>
                        <a:pt x="284941" y="444013"/>
                        <a:pt x="284941" y="451520"/>
                      </a:cubicBezTo>
                      <a:lnTo>
                        <a:pt x="284941" y="551610"/>
                      </a:lnTo>
                      <a:lnTo>
                        <a:pt x="228277" y="551610"/>
                      </a:lnTo>
                      <a:lnTo>
                        <a:pt x="228277" y="394969"/>
                      </a:lnTo>
                      <a:cubicBezTo>
                        <a:pt x="228277" y="391278"/>
                        <a:pt x="229343" y="388964"/>
                        <a:pt x="231082" y="388245"/>
                      </a:cubicBezTo>
                      <a:close/>
                      <a:moveTo>
                        <a:pt x="365148" y="381336"/>
                      </a:moveTo>
                      <a:cubicBezTo>
                        <a:pt x="366901" y="382055"/>
                        <a:pt x="367997" y="384370"/>
                        <a:pt x="367997" y="388122"/>
                      </a:cubicBezTo>
                      <a:lnTo>
                        <a:pt x="367997" y="551610"/>
                      </a:lnTo>
                      <a:lnTo>
                        <a:pt x="311262" y="551610"/>
                      </a:lnTo>
                      <a:lnTo>
                        <a:pt x="311262" y="444661"/>
                      </a:lnTo>
                      <a:cubicBezTo>
                        <a:pt x="311262" y="437156"/>
                        <a:pt x="313767" y="428650"/>
                        <a:pt x="316898" y="425523"/>
                      </a:cubicBezTo>
                      <a:cubicBezTo>
                        <a:pt x="320029" y="422396"/>
                        <a:pt x="322534" y="419894"/>
                        <a:pt x="322534" y="419894"/>
                      </a:cubicBezTo>
                      <a:lnTo>
                        <a:pt x="358353" y="384120"/>
                      </a:lnTo>
                      <a:cubicBezTo>
                        <a:pt x="360983" y="381493"/>
                        <a:pt x="363394" y="380617"/>
                        <a:pt x="365148" y="381336"/>
                      </a:cubicBezTo>
                      <a:close/>
                      <a:moveTo>
                        <a:pt x="448177" y="298352"/>
                      </a:moveTo>
                      <a:cubicBezTo>
                        <a:pt x="449916" y="299071"/>
                        <a:pt x="450982" y="301386"/>
                        <a:pt x="450982" y="305139"/>
                      </a:cubicBezTo>
                      <a:lnTo>
                        <a:pt x="450982" y="551610"/>
                      </a:lnTo>
                      <a:lnTo>
                        <a:pt x="394318" y="551610"/>
                      </a:lnTo>
                      <a:lnTo>
                        <a:pt x="394318" y="361815"/>
                      </a:lnTo>
                      <a:cubicBezTo>
                        <a:pt x="394318" y="354308"/>
                        <a:pt x="398580" y="343924"/>
                        <a:pt x="403846" y="338669"/>
                      </a:cubicBezTo>
                      <a:lnTo>
                        <a:pt x="441329" y="301136"/>
                      </a:lnTo>
                      <a:cubicBezTo>
                        <a:pt x="444024" y="298508"/>
                        <a:pt x="446438" y="297633"/>
                        <a:pt x="448177" y="298352"/>
                      </a:cubicBezTo>
                      <a:close/>
                      <a:moveTo>
                        <a:pt x="527085" y="219452"/>
                      </a:moveTo>
                      <a:cubicBezTo>
                        <a:pt x="528809" y="220171"/>
                        <a:pt x="529874" y="222486"/>
                        <a:pt x="529874" y="226177"/>
                      </a:cubicBezTo>
                      <a:lnTo>
                        <a:pt x="529874" y="551610"/>
                      </a:lnTo>
                      <a:lnTo>
                        <a:pt x="477232" y="551610"/>
                      </a:lnTo>
                      <a:lnTo>
                        <a:pt x="477232" y="278727"/>
                      </a:lnTo>
                      <a:cubicBezTo>
                        <a:pt x="477232" y="271345"/>
                        <a:pt x="481494" y="260960"/>
                        <a:pt x="486883" y="255580"/>
                      </a:cubicBezTo>
                      <a:lnTo>
                        <a:pt x="520348" y="222298"/>
                      </a:lnTo>
                      <a:cubicBezTo>
                        <a:pt x="522980" y="219608"/>
                        <a:pt x="525362" y="218732"/>
                        <a:pt x="527085" y="219452"/>
                      </a:cubicBezTo>
                      <a:close/>
                      <a:moveTo>
                        <a:pt x="387769" y="0"/>
                      </a:moveTo>
                      <a:lnTo>
                        <a:pt x="580729" y="0"/>
                      </a:lnTo>
                      <a:cubicBezTo>
                        <a:pt x="594512" y="0"/>
                        <a:pt x="607919" y="12135"/>
                        <a:pt x="607919" y="26022"/>
                      </a:cubicBezTo>
                      <a:lnTo>
                        <a:pt x="607919" y="219812"/>
                      </a:lnTo>
                      <a:cubicBezTo>
                        <a:pt x="607919" y="227318"/>
                        <a:pt x="603534" y="229070"/>
                        <a:pt x="598271" y="223815"/>
                      </a:cubicBezTo>
                      <a:lnTo>
                        <a:pt x="530610" y="156258"/>
                      </a:lnTo>
                      <a:lnTo>
                        <a:pt x="304320" y="382325"/>
                      </a:lnTo>
                      <a:cubicBezTo>
                        <a:pt x="298932" y="387580"/>
                        <a:pt x="290412" y="387580"/>
                        <a:pt x="285024" y="382325"/>
                      </a:cubicBezTo>
                      <a:lnTo>
                        <a:pt x="216360" y="313767"/>
                      </a:lnTo>
                      <a:lnTo>
                        <a:pt x="94068" y="435996"/>
                      </a:lnTo>
                      <a:cubicBezTo>
                        <a:pt x="72767" y="457264"/>
                        <a:pt x="38435" y="457264"/>
                        <a:pt x="17260" y="435996"/>
                      </a:cubicBezTo>
                      <a:lnTo>
                        <a:pt x="15882" y="434745"/>
                      </a:lnTo>
                      <a:cubicBezTo>
                        <a:pt x="-5294" y="413477"/>
                        <a:pt x="-5294" y="379198"/>
                        <a:pt x="15882" y="358055"/>
                      </a:cubicBezTo>
                      <a:lnTo>
                        <a:pt x="206837" y="167267"/>
                      </a:lnTo>
                      <a:cubicBezTo>
                        <a:pt x="212100" y="161888"/>
                        <a:pt x="220745" y="161888"/>
                        <a:pt x="226008" y="167267"/>
                      </a:cubicBezTo>
                      <a:lnTo>
                        <a:pt x="294672" y="235701"/>
                      </a:lnTo>
                      <a:lnTo>
                        <a:pt x="424481" y="105965"/>
                      </a:lnTo>
                      <a:lnTo>
                        <a:pt x="452423" y="78192"/>
                      </a:lnTo>
                      <a:lnTo>
                        <a:pt x="383885" y="9633"/>
                      </a:lnTo>
                      <a:cubicBezTo>
                        <a:pt x="378497" y="4379"/>
                        <a:pt x="380376" y="0"/>
                        <a:pt x="38776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9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7" name="直接连接符 6"/>
            <p:cNvCxnSpPr/>
            <p:nvPr/>
          </p:nvCxnSpPr>
          <p:spPr>
            <a:xfrm>
              <a:off x="669925" y="3786746"/>
              <a:ext cx="54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环形缓冲区的组成</a:t>
            </a:r>
          </a:p>
        </p:txBody>
      </p:sp>
      <p:sp>
        <p:nvSpPr>
          <p:cNvPr id="3" name="Rectangle 1027"/>
          <p:cNvSpPr txBox="1">
            <a:spLocks noChangeArrowheads="1"/>
          </p:cNvSpPr>
          <p:nvPr/>
        </p:nvSpPr>
        <p:spPr>
          <a:xfrm>
            <a:off x="1197735" y="1151895"/>
            <a:ext cx="10225824" cy="52360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多个缓冲区</a:t>
            </a:r>
          </a:p>
          <a:p>
            <a:pPr lvl="1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在循环缓冲中包含多个缓冲区，其每个缓冲区的大小相同。</a:t>
            </a:r>
          </a:p>
          <a:p>
            <a:pPr lvl="1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作为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输入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的多缓冲区可分为三种类型</a:t>
            </a:r>
          </a:p>
          <a:p>
            <a:pPr lvl="2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用于装输入数据的空缓冲区</a:t>
            </a:r>
            <a:r>
              <a:rPr lang="en-US" altLang="zh-CN" sz="2400" dirty="0">
                <a:latin typeface="+mn-ea"/>
                <a:sym typeface="Wingdings" panose="05000000000000000000" pitchFamily="2" charset="2"/>
              </a:rPr>
              <a:t>R</a:t>
            </a:r>
          </a:p>
          <a:p>
            <a:pPr lvl="2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已装满数据的缓冲区</a:t>
            </a:r>
            <a:r>
              <a:rPr lang="en-US" altLang="zh-CN" sz="2400" dirty="0">
                <a:latin typeface="+mn-ea"/>
                <a:sym typeface="Wingdings" panose="05000000000000000000" pitchFamily="2" charset="2"/>
              </a:rPr>
              <a:t>G</a:t>
            </a:r>
          </a:p>
          <a:p>
            <a:pPr lvl="2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计算进程正在使用的现行工作缓冲区</a:t>
            </a:r>
            <a:r>
              <a:rPr lang="en-US" altLang="zh-CN" sz="2400" dirty="0">
                <a:latin typeface="+mn-ea"/>
                <a:sym typeface="Wingdings" panose="05000000000000000000" pitchFamily="2" charset="2"/>
              </a:rPr>
              <a:t>C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多个指针</a:t>
            </a:r>
          </a:p>
          <a:p>
            <a:pPr lvl="1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作为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输入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的缓冲区可设置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个指针</a:t>
            </a:r>
            <a:endParaRPr lang="zh-CN" altLang="en-US" sz="2400" dirty="0">
              <a:latin typeface="+mn-ea"/>
              <a:sym typeface="Wingdings" panose="05000000000000000000" pitchFamily="2" charset="2"/>
            </a:endParaRPr>
          </a:p>
          <a:p>
            <a:pPr lvl="2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用于指示计算进程下一个可用缓冲区</a:t>
            </a:r>
            <a:r>
              <a:rPr lang="en-US" altLang="zh-CN" sz="2400" dirty="0">
                <a:latin typeface="+mn-ea"/>
                <a:sym typeface="Wingdings" panose="05000000000000000000" pitchFamily="2" charset="2"/>
              </a:rPr>
              <a:t>G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指针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Nextg</a:t>
            </a:r>
            <a:endParaRPr lang="en-US" altLang="zh-CN" sz="2400" dirty="0">
              <a:latin typeface="+mn-ea"/>
              <a:sym typeface="Wingdings" panose="05000000000000000000" pitchFamily="2" charset="2"/>
            </a:endParaRPr>
          </a:p>
          <a:p>
            <a:pPr lvl="2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指示输入进程下次可用的空缓冲区</a:t>
            </a:r>
            <a:r>
              <a:rPr lang="en-US" altLang="zh-CN" sz="2400" dirty="0">
                <a:latin typeface="+mn-ea"/>
                <a:sym typeface="Wingdings" panose="05000000000000000000" pitchFamily="2" charset="2"/>
              </a:rPr>
              <a:t>R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指针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Nexti</a:t>
            </a:r>
            <a:endParaRPr lang="en-US" altLang="zh-CN" sz="2400" dirty="0">
              <a:solidFill>
                <a:srgbClr val="0000FF"/>
              </a:solidFill>
              <a:latin typeface="+mn-ea"/>
              <a:sym typeface="Wingdings" panose="05000000000000000000" pitchFamily="2" charset="2"/>
            </a:endParaRPr>
          </a:p>
          <a:p>
            <a:pPr lvl="2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用于指示计算进程正在使用的缓冲区</a:t>
            </a:r>
            <a:r>
              <a:rPr lang="en-US" altLang="zh-CN" sz="2400" dirty="0">
                <a:latin typeface="+mn-ea"/>
                <a:sym typeface="Wingdings" panose="05000000000000000000" pitchFamily="2" charset="2"/>
              </a:rPr>
              <a:t>C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指针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Current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6894" y="1151895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6894" y="3977959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环形缓冲区的组成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1098809"/>
            <a:ext cx="10878471" cy="51458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20" y="1004552"/>
            <a:ext cx="7603747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各种</a:t>
            </a:r>
            <a:r>
              <a:rPr lang="en-US" altLang="zh-CN" sz="2800" b="1" dirty="0">
                <a:solidFill>
                  <a:schemeClr val="bg1"/>
                </a:solidFill>
              </a:rPr>
              <a:t>I/O</a:t>
            </a:r>
            <a:r>
              <a:rPr lang="zh-CN" altLang="en-US" sz="2800" b="1" dirty="0">
                <a:solidFill>
                  <a:schemeClr val="bg1"/>
                </a:solidFill>
              </a:rPr>
              <a:t>模块之间的层次视图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环形缓冲区的使用</a:t>
            </a:r>
          </a:p>
        </p:txBody>
      </p:sp>
      <p:sp>
        <p:nvSpPr>
          <p:cNvPr id="3" name="íšḻîḋè"/>
          <p:cNvSpPr/>
          <p:nvPr/>
        </p:nvSpPr>
        <p:spPr>
          <a:xfrm>
            <a:off x="1746843" y="4055808"/>
            <a:ext cx="9785927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FF0000"/>
                </a:solidFill>
              </a:rPr>
              <a:t>当</a:t>
            </a:r>
            <a:r>
              <a:rPr lang="zh-CN" altLang="en-US" sz="2200" dirty="0">
                <a:solidFill>
                  <a:schemeClr val="accent3">
                    <a:lumMod val="50000"/>
                    <a:lumOff val="50000"/>
                  </a:schemeClr>
                </a:solidFill>
              </a:rPr>
              <a:t>计算进程</a:t>
            </a:r>
            <a:r>
              <a:rPr lang="zh-CN" altLang="en-US" sz="2200" dirty="0">
                <a:solidFill>
                  <a:srgbClr val="FF0000"/>
                </a:solidFill>
              </a:rPr>
              <a:t>把</a:t>
            </a:r>
            <a:r>
              <a:rPr lang="en-US" altLang="zh-CN" sz="2200" dirty="0">
                <a:solidFill>
                  <a:srgbClr val="FF0000"/>
                </a:solidFill>
              </a:rPr>
              <a:t>C</a:t>
            </a:r>
            <a:r>
              <a:rPr lang="zh-CN" altLang="en-US" sz="2200" dirty="0">
                <a:solidFill>
                  <a:srgbClr val="FF0000"/>
                </a:solidFill>
              </a:rPr>
              <a:t>缓冲区中的数据提取完毕时</a:t>
            </a:r>
            <a:r>
              <a:rPr lang="zh-CN" altLang="en-US" sz="2200" dirty="0"/>
              <a:t>，调用过程，将缓冲区</a:t>
            </a:r>
            <a:r>
              <a:rPr lang="en-US" altLang="zh-CN" sz="2200" dirty="0"/>
              <a:t>C</a:t>
            </a:r>
            <a:r>
              <a:rPr lang="zh-CN" altLang="en-US" sz="2200" dirty="0"/>
              <a:t>释放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FF0000"/>
                </a:solidFill>
              </a:rPr>
              <a:t>当</a:t>
            </a:r>
            <a:r>
              <a:rPr lang="zh-CN" altLang="en-US" sz="2200" dirty="0">
                <a:solidFill>
                  <a:schemeClr val="accent3">
                    <a:lumMod val="50000"/>
                    <a:lumOff val="50000"/>
                  </a:schemeClr>
                </a:solidFill>
              </a:rPr>
              <a:t>输入进程</a:t>
            </a:r>
            <a:r>
              <a:rPr lang="zh-CN" altLang="en-US" sz="2200" dirty="0">
                <a:solidFill>
                  <a:srgbClr val="FF0000"/>
                </a:solidFill>
              </a:rPr>
              <a:t>把缓冲区装满时</a:t>
            </a:r>
            <a:r>
              <a:rPr lang="zh-CN" altLang="en-US" sz="2200" dirty="0"/>
              <a:t>，调用过程，将该缓冲区释放，并将其改为可用缓冲区</a:t>
            </a:r>
            <a:r>
              <a:rPr lang="en-US" altLang="zh-CN" sz="2200" dirty="0"/>
              <a:t>G</a:t>
            </a:r>
          </a:p>
        </p:txBody>
      </p:sp>
      <p:sp>
        <p:nvSpPr>
          <p:cNvPr id="4" name="i$lîďê"/>
          <p:cNvSpPr/>
          <p:nvPr/>
        </p:nvSpPr>
        <p:spPr>
          <a:xfrm>
            <a:off x="1802479" y="3590034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en-US" altLang="zh-CN" sz="2400" dirty="0" err="1">
                <a:solidFill>
                  <a:srgbClr val="0000FF"/>
                </a:solidFill>
              </a:rPr>
              <a:t>Releasebuf</a:t>
            </a:r>
            <a:r>
              <a:rPr lang="zh-CN" altLang="en-US" sz="2400" dirty="0">
                <a:solidFill>
                  <a:srgbClr val="0000FF"/>
                </a:solidFill>
              </a:rPr>
              <a:t>过程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5" name="î$ļíḋè"/>
          <p:cNvSpPr/>
          <p:nvPr/>
        </p:nvSpPr>
        <p:spPr>
          <a:xfrm>
            <a:off x="1802481" y="5908169"/>
            <a:ext cx="9131682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 err="1"/>
              <a:t>Nexti</a:t>
            </a:r>
            <a:r>
              <a:rPr lang="zh-CN" altLang="en-US" sz="2200" dirty="0"/>
              <a:t>指针追赶上</a:t>
            </a:r>
            <a:r>
              <a:rPr lang="en-US" altLang="zh-CN" sz="2200" dirty="0" err="1"/>
              <a:t>Nextg</a:t>
            </a:r>
            <a:r>
              <a:rPr lang="zh-CN" altLang="en-US" sz="2200" dirty="0"/>
              <a:t>指针； </a:t>
            </a:r>
            <a:r>
              <a:rPr lang="en-US" altLang="zh-CN" sz="2200" dirty="0" err="1"/>
              <a:t>Nextg</a:t>
            </a:r>
            <a:r>
              <a:rPr lang="zh-CN" altLang="en-US" sz="2200" dirty="0"/>
              <a:t>指针追赶上</a:t>
            </a:r>
            <a:r>
              <a:rPr lang="en-US" altLang="zh-CN" sz="2200" dirty="0" err="1"/>
              <a:t>Nexti</a:t>
            </a:r>
            <a:r>
              <a:rPr lang="zh-CN" altLang="en-US" sz="2200" dirty="0"/>
              <a:t>指针</a:t>
            </a:r>
          </a:p>
        </p:txBody>
      </p:sp>
      <p:sp>
        <p:nvSpPr>
          <p:cNvPr id="6" name="ïṧḷïḋè"/>
          <p:cNvSpPr/>
          <p:nvPr/>
        </p:nvSpPr>
        <p:spPr>
          <a:xfrm>
            <a:off x="1802481" y="5395394"/>
            <a:ext cx="369605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进程间的同步问题</a:t>
            </a:r>
          </a:p>
        </p:txBody>
      </p:sp>
      <p:sp>
        <p:nvSpPr>
          <p:cNvPr id="7" name="îs1iďé"/>
          <p:cNvSpPr/>
          <p:nvPr/>
        </p:nvSpPr>
        <p:spPr>
          <a:xfrm>
            <a:off x="1821537" y="1624054"/>
            <a:ext cx="9711234" cy="1490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accent3">
                    <a:lumMod val="50000"/>
                    <a:lumOff val="50000"/>
                  </a:schemeClr>
                </a:solidFill>
              </a:rPr>
              <a:t>计算进程</a:t>
            </a:r>
            <a:r>
              <a:rPr lang="zh-CN" altLang="en-US" sz="2400" dirty="0">
                <a:solidFill>
                  <a:srgbClr val="FF0000"/>
                </a:solidFill>
              </a:rPr>
              <a:t>要使用缓冲区的数据时调用该过程</a:t>
            </a:r>
            <a:r>
              <a:rPr lang="zh-CN" altLang="en-US" sz="2400" dirty="0"/>
              <a:t>，将指针</a:t>
            </a:r>
            <a:r>
              <a:rPr lang="en-US" altLang="zh-CN" sz="2400" dirty="0" err="1"/>
              <a:t>Nextg</a:t>
            </a:r>
            <a:r>
              <a:rPr lang="zh-CN" altLang="en-US" sz="2400" dirty="0"/>
              <a:t>所指示的缓冲区提供给进程使用，修改</a:t>
            </a:r>
            <a:r>
              <a:rPr lang="en-US" altLang="zh-CN" sz="2400" dirty="0" err="1"/>
              <a:t>Nextg</a:t>
            </a:r>
            <a:r>
              <a:rPr lang="zh-CN" altLang="en-US" sz="2400" dirty="0"/>
              <a:t>和</a:t>
            </a:r>
            <a:r>
              <a:rPr lang="en-US" altLang="zh-CN" sz="2400" dirty="0"/>
              <a:t>Current</a:t>
            </a:r>
            <a:r>
              <a:rPr lang="zh-CN" altLang="en-US" sz="2400" dirty="0"/>
              <a:t>指针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accent3">
                    <a:lumMod val="50000"/>
                    <a:lumOff val="50000"/>
                  </a:schemeClr>
                </a:solidFill>
              </a:rPr>
              <a:t>输入进程</a:t>
            </a:r>
            <a:r>
              <a:rPr lang="zh-CN" altLang="en-US" sz="2400" dirty="0">
                <a:solidFill>
                  <a:srgbClr val="FF0000"/>
                </a:solidFill>
              </a:rPr>
              <a:t>要使用空缓冲装数据时调用该过程</a:t>
            </a:r>
            <a:r>
              <a:rPr lang="zh-CN" altLang="en-US" sz="2400" dirty="0"/>
              <a:t>，将指针</a:t>
            </a:r>
            <a:r>
              <a:rPr lang="en-US" altLang="zh-CN" sz="2400" dirty="0" err="1"/>
              <a:t>Nexti</a:t>
            </a:r>
            <a:r>
              <a:rPr lang="zh-CN" altLang="en-US" sz="2400" dirty="0"/>
              <a:t>所指示的缓冲区提供给进程使用，修改</a:t>
            </a:r>
            <a:r>
              <a:rPr lang="en-US" altLang="zh-CN" sz="2400" dirty="0" err="1"/>
              <a:t>Nexti</a:t>
            </a:r>
            <a:endParaRPr lang="en-US" altLang="zh-CN" sz="2400" dirty="0"/>
          </a:p>
        </p:txBody>
      </p:sp>
      <p:sp>
        <p:nvSpPr>
          <p:cNvPr id="8" name="íšḻíḑê"/>
          <p:cNvSpPr/>
          <p:nvPr/>
        </p:nvSpPr>
        <p:spPr>
          <a:xfrm>
            <a:off x="1802480" y="1155492"/>
            <a:ext cx="3696051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en-US" altLang="zh-CN" sz="2400" dirty="0" err="1">
                <a:solidFill>
                  <a:srgbClr val="0000FF"/>
                </a:solidFill>
              </a:rPr>
              <a:t>Getbuf</a:t>
            </a:r>
            <a:r>
              <a:rPr lang="zh-CN" altLang="en-US" sz="2400" dirty="0">
                <a:solidFill>
                  <a:srgbClr val="0000FF"/>
                </a:solidFill>
              </a:rPr>
              <a:t>过程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9" name="îSļiḓè"/>
          <p:cNvSpPr/>
          <p:nvPr/>
        </p:nvSpPr>
        <p:spPr>
          <a:xfrm>
            <a:off x="1118977" y="1141930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0" name="íṥḻîḓe"/>
          <p:cNvSpPr/>
          <p:nvPr/>
        </p:nvSpPr>
        <p:spPr>
          <a:xfrm>
            <a:off x="1118977" y="5312792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îşļiḓè"/>
          <p:cNvSpPr/>
          <p:nvPr/>
        </p:nvSpPr>
        <p:spPr>
          <a:xfrm>
            <a:off x="1118977" y="3489508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ṡḷíďe"/>
          <p:cNvSpPr/>
          <p:nvPr/>
        </p:nvSpPr>
        <p:spPr>
          <a:xfrm>
            <a:off x="1309232" y="1338068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3" name="íSlíḋe"/>
          <p:cNvSpPr/>
          <p:nvPr/>
        </p:nvSpPr>
        <p:spPr>
          <a:xfrm>
            <a:off x="1309231" y="3711525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4" name="ïśḷïḓe"/>
          <p:cNvSpPr/>
          <p:nvPr/>
        </p:nvSpPr>
        <p:spPr>
          <a:xfrm>
            <a:off x="1338170" y="5502252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7.7.4 </a:t>
            </a:r>
            <a:r>
              <a:rPr lang="zh-CN" altLang="en-US" sz="2800" b="1" dirty="0">
                <a:solidFill>
                  <a:schemeClr val="bg1"/>
                </a:solidFill>
              </a:rPr>
              <a:t>缓冲池</a:t>
            </a:r>
          </a:p>
        </p:txBody>
      </p:sp>
      <p:sp>
        <p:nvSpPr>
          <p:cNvPr id="3" name="iṥlídè"/>
          <p:cNvSpPr/>
          <p:nvPr/>
        </p:nvSpPr>
        <p:spPr>
          <a:xfrm>
            <a:off x="6958245" y="1128057"/>
            <a:ext cx="5233755" cy="5008286"/>
          </a:xfrm>
          <a:prstGeom prst="rect">
            <a:avLst/>
          </a:prstGeom>
          <a:blipFill>
            <a:blip r:embed="rId2"/>
            <a:stretch>
              <a:fillRect t="-27413" b="-27272"/>
            </a:stretch>
          </a:blipFill>
          <a:ln w="28575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" name="iṡļiḓe"/>
          <p:cNvGrpSpPr/>
          <p:nvPr/>
        </p:nvGrpSpPr>
        <p:grpSpPr>
          <a:xfrm>
            <a:off x="669925" y="1889384"/>
            <a:ext cx="5626100" cy="1133376"/>
            <a:chOff x="660400" y="1787149"/>
            <a:chExt cx="5626100" cy="1133376"/>
          </a:xfrm>
        </p:grpSpPr>
        <p:sp>
          <p:nvSpPr>
            <p:cNvPr id="9" name="îṧľîḋé"/>
            <p:cNvSpPr txBox="1"/>
            <p:nvPr/>
          </p:nvSpPr>
          <p:spPr>
            <a:xfrm>
              <a:off x="1296567" y="1835355"/>
              <a:ext cx="4989933" cy="108517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2000"/>
                </a:lnSpc>
              </a:pPr>
              <a:r>
                <a:rPr lang="zh-CN" altLang="en-US" sz="2400" dirty="0"/>
                <a:t>当系统较大时，将会有许多循环缓冲，这不仅要消耗大量的内存空间，而且利用率不高</a:t>
              </a:r>
            </a:p>
          </p:txBody>
        </p:sp>
        <p:grpSp>
          <p:nvGrpSpPr>
            <p:cNvPr id="6" name="ïS1íḋé"/>
            <p:cNvGrpSpPr/>
            <p:nvPr/>
          </p:nvGrpSpPr>
          <p:grpSpPr>
            <a:xfrm>
              <a:off x="660400" y="1787149"/>
              <a:ext cx="497734" cy="497734"/>
              <a:chOff x="660400" y="1787149"/>
              <a:chExt cx="497734" cy="497734"/>
            </a:xfrm>
          </p:grpSpPr>
          <p:sp>
            <p:nvSpPr>
              <p:cNvPr id="7" name="islîḋe"/>
              <p:cNvSpPr/>
              <p:nvPr/>
            </p:nvSpPr>
            <p:spPr>
              <a:xfrm>
                <a:off x="660400" y="1787149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32000"/>
                  </a:lnSpc>
                </a:pP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îŝlîďe"/>
              <p:cNvSpPr/>
              <p:nvPr/>
            </p:nvSpPr>
            <p:spPr>
              <a:xfrm>
                <a:off x="779848" y="1918584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52000"/>
                  </a:lnSpc>
                </a:pP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" name="iŝļïḓê"/>
          <p:cNvGrpSpPr/>
          <p:nvPr/>
        </p:nvGrpSpPr>
        <p:grpSpPr>
          <a:xfrm>
            <a:off x="660400" y="3994675"/>
            <a:ext cx="6297847" cy="1169753"/>
            <a:chOff x="660400" y="2092935"/>
            <a:chExt cx="6297847" cy="1169753"/>
          </a:xfrm>
        </p:grpSpPr>
        <p:sp>
          <p:nvSpPr>
            <p:cNvPr id="16" name="ïšļíďè"/>
            <p:cNvSpPr txBox="1"/>
            <p:nvPr/>
          </p:nvSpPr>
          <p:spPr>
            <a:xfrm>
              <a:off x="1296567" y="2092935"/>
              <a:ext cx="5661680" cy="11697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2000"/>
                </a:lnSpc>
              </a:pPr>
              <a:r>
                <a:rPr lang="zh-CN" altLang="en-US" sz="2400" dirty="0"/>
                <a:t>为了提高缓冲区的利用率，引入公用缓冲池，在池中设置了多个可供若干个进程共享的缓冲区。</a:t>
              </a:r>
            </a:p>
          </p:txBody>
        </p:sp>
        <p:grpSp>
          <p:nvGrpSpPr>
            <p:cNvPr id="13" name="ïŝľídè"/>
            <p:cNvGrpSpPr/>
            <p:nvPr/>
          </p:nvGrpSpPr>
          <p:grpSpPr>
            <a:xfrm>
              <a:off x="660400" y="2096245"/>
              <a:ext cx="497734" cy="497734"/>
              <a:chOff x="660400" y="2096245"/>
              <a:chExt cx="497734" cy="497734"/>
            </a:xfrm>
          </p:grpSpPr>
          <p:sp>
            <p:nvSpPr>
              <p:cNvPr id="14" name="ïṡľïde"/>
              <p:cNvSpPr/>
              <p:nvPr/>
            </p:nvSpPr>
            <p:spPr>
              <a:xfrm>
                <a:off x="660400" y="2096245"/>
                <a:ext cx="497734" cy="49773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32000"/>
                  </a:lnSpc>
                </a:pP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ïšliḍe"/>
              <p:cNvSpPr/>
              <p:nvPr/>
            </p:nvSpPr>
            <p:spPr>
              <a:xfrm>
                <a:off x="779848" y="2227680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52000"/>
                  </a:lnSpc>
                </a:pP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缓冲池的组成</a:t>
            </a:r>
          </a:p>
        </p:txBody>
      </p:sp>
      <p:sp>
        <p:nvSpPr>
          <p:cNvPr id="3" name="îṧľîḋé"/>
          <p:cNvSpPr txBox="1"/>
          <p:nvPr/>
        </p:nvSpPr>
        <p:spPr>
          <a:xfrm>
            <a:off x="669925" y="1255010"/>
            <a:ext cx="8507609" cy="599548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2000"/>
              </a:lnSpc>
            </a:pPr>
            <a:r>
              <a:rPr lang="zh-CN" altLang="en-US" sz="2400" dirty="0"/>
              <a:t>既可用于输入又可用于输出的公用缓冲池</a:t>
            </a:r>
          </a:p>
        </p:txBody>
      </p:sp>
      <p:grpSp>
        <p:nvGrpSpPr>
          <p:cNvPr id="4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2109688"/>
            <a:ext cx="10845800" cy="3659977"/>
            <a:chOff x="673100" y="1929384"/>
            <a:chExt cx="10845800" cy="3659977"/>
          </a:xfrm>
        </p:grpSpPr>
        <p:sp>
          <p:nvSpPr>
            <p:cNvPr id="5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7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0" name="isľîdê"/>
            <p:cNvSpPr txBox="1"/>
            <p:nvPr/>
          </p:nvSpPr>
          <p:spPr>
            <a:xfrm>
              <a:off x="684710" y="4055364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2200" dirty="0">
                  <a:solidFill>
                    <a:srgbClr val="0000FF"/>
                  </a:solidFill>
                </a:rPr>
                <a:t>空闲缓冲队列</a:t>
              </a:r>
              <a:r>
                <a:rPr lang="en-US" altLang="zh-CN" sz="2200" dirty="0" err="1">
                  <a:solidFill>
                    <a:srgbClr val="0000FF"/>
                  </a:solidFill>
                </a:rPr>
                <a:t>emq</a:t>
              </a:r>
              <a:r>
                <a:rPr lang="zh-CN" altLang="en-US" sz="2200" dirty="0">
                  <a:solidFill>
                    <a:srgbClr val="0000FF"/>
                  </a:solidFill>
                </a:rPr>
                <a:t>：</a:t>
              </a:r>
              <a:r>
                <a:rPr lang="zh-CN" altLang="en-US" sz="2200" dirty="0"/>
                <a:t>空缓冲区所链成的队列</a:t>
              </a:r>
            </a:p>
          </p:txBody>
        </p:sp>
        <p:sp>
          <p:nvSpPr>
            <p:cNvPr id="11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2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3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4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5" name="isľîdê"/>
            <p:cNvSpPr txBox="1"/>
            <p:nvPr/>
          </p:nvSpPr>
          <p:spPr>
            <a:xfrm>
              <a:off x="3470185" y="4127645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2200" dirty="0">
                  <a:solidFill>
                    <a:srgbClr val="0000FF"/>
                  </a:solidFill>
                </a:rPr>
                <a:t>输入队列</a:t>
              </a:r>
              <a:r>
                <a:rPr lang="en-US" altLang="zh-CN" sz="2200" dirty="0" err="1">
                  <a:solidFill>
                    <a:srgbClr val="0000FF"/>
                  </a:solidFill>
                </a:rPr>
                <a:t>inq</a:t>
              </a:r>
              <a:r>
                <a:rPr lang="zh-CN" altLang="en-US" sz="2200" dirty="0">
                  <a:solidFill>
                    <a:srgbClr val="0000FF"/>
                  </a:solidFill>
                </a:rPr>
                <a:t>：</a:t>
              </a:r>
              <a:r>
                <a:rPr lang="zh-CN" altLang="en-US" sz="2200" dirty="0"/>
                <a:t>装满输入数据的缓冲区所链成的队列</a:t>
              </a:r>
            </a:p>
          </p:txBody>
        </p:sp>
        <p:sp>
          <p:nvSpPr>
            <p:cNvPr id="16" name="isľîdê"/>
            <p:cNvSpPr txBox="1"/>
            <p:nvPr/>
          </p:nvSpPr>
          <p:spPr>
            <a:xfrm>
              <a:off x="6237415" y="4127645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2200" dirty="0">
                  <a:solidFill>
                    <a:srgbClr val="0000FF"/>
                  </a:solidFill>
                </a:rPr>
                <a:t>输出队列</a:t>
              </a:r>
              <a:r>
                <a:rPr lang="en-US" altLang="zh-CN" sz="2200" dirty="0">
                  <a:solidFill>
                    <a:srgbClr val="0000FF"/>
                  </a:solidFill>
                </a:rPr>
                <a:t>out</a:t>
              </a:r>
              <a:r>
                <a:rPr lang="zh-CN" altLang="en-US" sz="2200" dirty="0">
                  <a:solidFill>
                    <a:srgbClr val="0000FF"/>
                  </a:solidFill>
                </a:rPr>
                <a:t>：</a:t>
              </a:r>
              <a:r>
                <a:rPr lang="zh-CN" altLang="en-US" sz="2200" dirty="0"/>
                <a:t>装满输入数据的缓冲区所链成的队列</a:t>
              </a:r>
            </a:p>
          </p:txBody>
        </p:sp>
        <p:sp>
          <p:nvSpPr>
            <p:cNvPr id="17" name="isľîdê"/>
            <p:cNvSpPr txBox="1"/>
            <p:nvPr/>
          </p:nvSpPr>
          <p:spPr>
            <a:xfrm>
              <a:off x="8951357" y="4127645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en-US" altLang="zh-CN" sz="2200" dirty="0">
                  <a:solidFill>
                    <a:srgbClr val="0000FF"/>
                  </a:solidFill>
                </a:rPr>
                <a:t>4</a:t>
              </a:r>
              <a:r>
                <a:rPr lang="zh-CN" altLang="en-US" sz="2200" dirty="0">
                  <a:solidFill>
                    <a:srgbClr val="0000FF"/>
                  </a:solidFill>
                </a:rPr>
                <a:t>种工作缓冲区：</a:t>
              </a:r>
              <a:r>
                <a:rPr lang="zh-CN" altLang="en-US" sz="2200" dirty="0"/>
                <a:t>收容输入缓冲区、提取输入缓冲区、收容输出缓冲区、提取输出缓冲区</a:t>
              </a: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缓冲池的工作方式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864055" y="1229169"/>
            <a:ext cx="5085984" cy="50943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004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2400" dirty="0" err="1">
                <a:latin typeface="+mn-ea"/>
              </a:rPr>
              <a:t>Getbuf</a:t>
            </a:r>
            <a:r>
              <a:rPr lang="zh-CN" altLang="en-US" sz="2400" dirty="0">
                <a:latin typeface="+mn-ea"/>
              </a:rPr>
              <a:t>和</a:t>
            </a:r>
            <a:r>
              <a:rPr lang="en-US" altLang="zh-CN" sz="2400" dirty="0" err="1">
                <a:latin typeface="+mn-ea"/>
              </a:rPr>
              <a:t>putbuf</a:t>
            </a:r>
            <a:r>
              <a:rPr lang="zh-CN" altLang="en-US" sz="2400" dirty="0">
                <a:latin typeface="+mn-ea"/>
              </a:rPr>
              <a:t>过程</a:t>
            </a:r>
            <a:endParaRPr lang="en-US" altLang="zh-CN" sz="2400" dirty="0">
              <a:latin typeface="+mn-ea"/>
            </a:endParaRPr>
          </a:p>
          <a:p>
            <a:pPr lvl="1" indent="-360045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</a:rPr>
              <a:t>对缓冲池中的队列进行操作</a:t>
            </a:r>
            <a:endParaRPr lang="en-US" altLang="zh-CN" sz="2400" dirty="0">
              <a:latin typeface="+mn-ea"/>
            </a:endParaRPr>
          </a:p>
          <a:p>
            <a:pPr lvl="1" indent="-360045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</a:rPr>
              <a:t>既可实现互斥又可保证同步</a:t>
            </a:r>
            <a:endParaRPr lang="en-US" altLang="zh-CN" sz="2400" dirty="0">
              <a:latin typeface="+mn-ea"/>
            </a:endParaRPr>
          </a:p>
          <a:p>
            <a:pPr indent="-36004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工作方式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lvl="1" indent="-360045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收容输入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lvl="1" indent="-360045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提取输入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lvl="1" indent="-360045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收容输出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lvl="1" indent="-360045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提取输出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07" y="3319001"/>
            <a:ext cx="7811386" cy="286285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7.7.5 </a:t>
            </a:r>
            <a:r>
              <a:rPr lang="zh-CN" altLang="en-US" sz="2800" b="1" dirty="0">
                <a:solidFill>
                  <a:schemeClr val="bg1"/>
                </a:solidFill>
              </a:rPr>
              <a:t>缓存（</a:t>
            </a:r>
            <a:r>
              <a:rPr lang="en-US" altLang="zh-CN" sz="2800" b="1" dirty="0">
                <a:solidFill>
                  <a:schemeClr val="bg1"/>
                </a:solidFill>
              </a:rPr>
              <a:t>Cache</a:t>
            </a:r>
            <a:r>
              <a:rPr lang="zh-CN" altLang="en-US" sz="28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4" name="íšḻîḋè"/>
          <p:cNvSpPr/>
          <p:nvPr/>
        </p:nvSpPr>
        <p:spPr>
          <a:xfrm>
            <a:off x="1746843" y="2887207"/>
            <a:ext cx="9895657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为了缓和</a:t>
            </a:r>
            <a:r>
              <a:rPr lang="en-US" altLang="zh-CN" sz="2200" dirty="0"/>
              <a:t>CPU</a:t>
            </a:r>
            <a:r>
              <a:rPr lang="zh-CN" altLang="en-US" sz="2200" dirty="0"/>
              <a:t>运行速率与内存读</a:t>
            </a:r>
            <a:r>
              <a:rPr lang="en-US" altLang="zh-CN" sz="2200" dirty="0"/>
              <a:t>/</a:t>
            </a:r>
            <a:r>
              <a:rPr lang="zh-CN" altLang="en-US" sz="2200" dirty="0"/>
              <a:t>写速率不匹配的矛盾；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当</a:t>
            </a:r>
            <a:r>
              <a:rPr lang="en-US" altLang="zh-CN" sz="2200" dirty="0"/>
              <a:t>CPU</a:t>
            </a:r>
            <a:r>
              <a:rPr lang="zh-CN" altLang="en-US" sz="2200" dirty="0"/>
              <a:t>要读取一个数据时，首先从</a:t>
            </a:r>
            <a:r>
              <a:rPr lang="en-US" altLang="zh-CN" sz="2200" dirty="0"/>
              <a:t>CPU</a:t>
            </a:r>
            <a:r>
              <a:rPr lang="zh-CN" altLang="en-US" sz="2200" dirty="0"/>
              <a:t>缓存中查找，找到就立即读取并送给</a:t>
            </a:r>
            <a:r>
              <a:rPr lang="en-US" altLang="zh-CN" sz="2200" dirty="0"/>
              <a:t>CPU</a:t>
            </a:r>
            <a:r>
              <a:rPr lang="zh-CN" altLang="en-US" sz="2200" dirty="0"/>
              <a:t>处理；若没有找到，则从速率相对较慢的内存中读取并送给</a:t>
            </a:r>
            <a:r>
              <a:rPr lang="en-US" altLang="zh-CN" sz="2200" dirty="0"/>
              <a:t>CPU</a:t>
            </a:r>
            <a:r>
              <a:rPr lang="zh-CN" altLang="en-US" sz="2200" dirty="0"/>
              <a:t>处理，同时把这个数据所在的数据库调入缓存中。</a:t>
            </a:r>
          </a:p>
        </p:txBody>
      </p:sp>
      <p:sp>
        <p:nvSpPr>
          <p:cNvPr id="5" name="i$lîďê"/>
          <p:cNvSpPr/>
          <p:nvPr/>
        </p:nvSpPr>
        <p:spPr>
          <a:xfrm>
            <a:off x="1802479" y="2357038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en-US" altLang="zh-CN" sz="2400" dirty="0"/>
              <a:t>CPU</a:t>
            </a:r>
            <a:r>
              <a:rPr lang="zh-CN" altLang="en-US" sz="2400" dirty="0"/>
              <a:t>缓存（</a:t>
            </a:r>
            <a:r>
              <a:rPr lang="zh-CN" altLang="en-US" sz="2400" u="sng" dirty="0"/>
              <a:t>高速缓存</a:t>
            </a:r>
            <a:r>
              <a:rPr lang="zh-CN" altLang="en-US" sz="2400" dirty="0"/>
              <a:t>）：</a:t>
            </a:r>
            <a:endParaRPr lang="en-US" altLang="zh-CN" sz="2400" dirty="0"/>
          </a:p>
        </p:txBody>
      </p:sp>
      <p:sp>
        <p:nvSpPr>
          <p:cNvPr id="6" name="î$ļíḋè"/>
          <p:cNvSpPr/>
          <p:nvPr/>
        </p:nvSpPr>
        <p:spPr>
          <a:xfrm>
            <a:off x="1802480" y="5161189"/>
            <a:ext cx="9840019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FF0000"/>
                </a:solidFill>
              </a:rPr>
              <a:t>缓冲</a:t>
            </a:r>
            <a:r>
              <a:rPr lang="zh-CN" altLang="en-US" sz="2200" dirty="0"/>
              <a:t>可以保存数据项的唯一的现有版本。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0000FF"/>
                </a:solidFill>
              </a:rPr>
              <a:t>缓存</a:t>
            </a:r>
            <a:r>
              <a:rPr lang="zh-CN" altLang="en-US" sz="2200" dirty="0"/>
              <a:t>只是提供一个位于其他地方的数据项的更快存储副本。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有时，同一个内存区，既可以是缓冲，也可以是缓存。</a:t>
            </a:r>
          </a:p>
        </p:txBody>
      </p:sp>
      <p:sp>
        <p:nvSpPr>
          <p:cNvPr id="7" name="ïṧḷïḋè"/>
          <p:cNvSpPr/>
          <p:nvPr/>
        </p:nvSpPr>
        <p:spPr>
          <a:xfrm>
            <a:off x="1802481" y="4648414"/>
            <a:ext cx="369605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缓存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缓冲：</a:t>
            </a:r>
            <a:endParaRPr lang="en-US" altLang="zh-CN" sz="2400" dirty="0"/>
          </a:p>
        </p:txBody>
      </p:sp>
      <p:sp>
        <p:nvSpPr>
          <p:cNvPr id="8" name="îs1iďé"/>
          <p:cNvSpPr/>
          <p:nvPr/>
        </p:nvSpPr>
        <p:spPr>
          <a:xfrm>
            <a:off x="1821537" y="1662691"/>
            <a:ext cx="9711234" cy="1490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/>
              <a:t>CPU</a:t>
            </a:r>
            <a:r>
              <a:rPr lang="zh-CN" altLang="en-US" sz="2400" dirty="0"/>
              <a:t>缓存、磁盘缓存、光驱缓存等。</a:t>
            </a:r>
          </a:p>
        </p:txBody>
      </p:sp>
      <p:sp>
        <p:nvSpPr>
          <p:cNvPr id="9" name="íšḻíḑê"/>
          <p:cNvSpPr/>
          <p:nvPr/>
        </p:nvSpPr>
        <p:spPr>
          <a:xfrm>
            <a:off x="1802480" y="1194129"/>
            <a:ext cx="6697576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zh-CN" sz="2400" dirty="0"/>
              <a:t>缓存是保存数据副本的高速内存区域：</a:t>
            </a:r>
            <a:endParaRPr lang="en-US" altLang="zh-CN" sz="2400" dirty="0"/>
          </a:p>
        </p:txBody>
      </p:sp>
      <p:sp>
        <p:nvSpPr>
          <p:cNvPr id="10" name="îSļiḓè"/>
          <p:cNvSpPr/>
          <p:nvPr/>
        </p:nvSpPr>
        <p:spPr>
          <a:xfrm>
            <a:off x="1118977" y="1180567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íṥḻîḓe"/>
          <p:cNvSpPr/>
          <p:nvPr/>
        </p:nvSpPr>
        <p:spPr>
          <a:xfrm>
            <a:off x="1118977" y="4565812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/>
        </p:nvSpPr>
        <p:spPr>
          <a:xfrm>
            <a:off x="1118977" y="2256512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3" name="îṡḷíďe"/>
          <p:cNvSpPr/>
          <p:nvPr/>
        </p:nvSpPr>
        <p:spPr>
          <a:xfrm>
            <a:off x="1309232" y="1376705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/>
        </p:nvSpPr>
        <p:spPr>
          <a:xfrm>
            <a:off x="1309231" y="2478529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/>
        </p:nvSpPr>
        <p:spPr>
          <a:xfrm>
            <a:off x="1338170" y="4755272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各种</a:t>
            </a:r>
            <a:r>
              <a:rPr lang="en-US" altLang="zh-CN" sz="2800" b="1" dirty="0">
                <a:solidFill>
                  <a:schemeClr val="bg1"/>
                </a:solidFill>
              </a:rPr>
              <a:t>I/O</a:t>
            </a:r>
            <a:r>
              <a:rPr lang="zh-CN" altLang="en-US" sz="2800" b="1" dirty="0">
                <a:solidFill>
                  <a:schemeClr val="bg1"/>
                </a:solidFill>
              </a:rPr>
              <a:t>模块之间的关系</a:t>
            </a:r>
            <a:r>
              <a:rPr lang="en-US" altLang="zh-CN" sz="2800" b="1" dirty="0">
                <a:solidFill>
                  <a:schemeClr val="bg1"/>
                </a:solidFill>
              </a:rPr>
              <a:t>(1)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íSľïdé"/>
          <p:cNvSpPr/>
          <p:nvPr/>
        </p:nvSpPr>
        <p:spPr>
          <a:xfrm>
            <a:off x="1906927" y="1924829"/>
            <a:ext cx="567702" cy="511936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5" name="ïŝļíḓê"/>
          <p:cNvSpPr/>
          <p:nvPr/>
        </p:nvSpPr>
        <p:spPr bwMode="auto">
          <a:xfrm>
            <a:off x="8689292" y="2556677"/>
            <a:ext cx="556774" cy="553604"/>
          </a:xfrm>
          <a:custGeom>
            <a:avLst/>
            <a:gdLst>
              <a:gd name="T0" fmla="*/ 3682 w 4808"/>
              <a:gd name="T1" fmla="*/ 2763 h 4789"/>
              <a:gd name="T2" fmla="*/ 3420 w 4808"/>
              <a:gd name="T3" fmla="*/ 2703 h 4789"/>
              <a:gd name="T4" fmla="*/ 3026 w 4808"/>
              <a:gd name="T5" fmla="*/ 2392 h 4789"/>
              <a:gd name="T6" fmla="*/ 2818 w 4808"/>
              <a:gd name="T7" fmla="*/ 2517 h 4789"/>
              <a:gd name="T8" fmla="*/ 3219 w 4808"/>
              <a:gd name="T9" fmla="*/ 1876 h 4789"/>
              <a:gd name="T10" fmla="*/ 3609 w 4808"/>
              <a:gd name="T11" fmla="*/ 1953 h 4789"/>
              <a:gd name="T12" fmla="*/ 4553 w 4808"/>
              <a:gd name="T13" fmla="*/ 720 h 4789"/>
              <a:gd name="T14" fmla="*/ 4388 w 4808"/>
              <a:gd name="T15" fmla="*/ 680 h 4789"/>
              <a:gd name="T16" fmla="*/ 3872 w 4808"/>
              <a:gd name="T17" fmla="*/ 1161 h 4789"/>
              <a:gd name="T18" fmla="*/ 3859 w 4808"/>
              <a:gd name="T19" fmla="*/ 1160 h 4789"/>
              <a:gd name="T20" fmla="*/ 3491 w 4808"/>
              <a:gd name="T21" fmla="*/ 1099 h 4789"/>
              <a:gd name="T22" fmla="*/ 3432 w 4808"/>
              <a:gd name="T23" fmla="*/ 731 h 4789"/>
              <a:gd name="T24" fmla="*/ 3454 w 4808"/>
              <a:gd name="T25" fmla="*/ 658 h 4789"/>
              <a:gd name="T26" fmla="*/ 3938 w 4808"/>
              <a:gd name="T27" fmla="*/ 104 h 4789"/>
              <a:gd name="T28" fmla="*/ 3609 w 4808"/>
              <a:gd name="T29" fmla="*/ 0 h 4789"/>
              <a:gd name="T30" fmla="*/ 2710 w 4808"/>
              <a:gd name="T31" fmla="*/ 1369 h 4789"/>
              <a:gd name="T32" fmla="*/ 1300 w 4808"/>
              <a:gd name="T33" fmla="*/ 999 h 4789"/>
              <a:gd name="T34" fmla="*/ 1309 w 4808"/>
              <a:gd name="T35" fmla="*/ 892 h 4789"/>
              <a:gd name="T36" fmla="*/ 865 w 4808"/>
              <a:gd name="T37" fmla="*/ 294 h 4789"/>
              <a:gd name="T38" fmla="*/ 665 w 4808"/>
              <a:gd name="T39" fmla="*/ 298 h 4789"/>
              <a:gd name="T40" fmla="*/ 278 w 4808"/>
              <a:gd name="T41" fmla="*/ 787 h 4789"/>
              <a:gd name="T42" fmla="*/ 630 w 4808"/>
              <a:gd name="T43" fmla="*/ 1163 h 4789"/>
              <a:gd name="T44" fmla="*/ 926 w 4808"/>
              <a:gd name="T45" fmla="*/ 1291 h 4789"/>
              <a:gd name="T46" fmla="*/ 1018 w 4808"/>
              <a:gd name="T47" fmla="*/ 1282 h 4789"/>
              <a:gd name="T48" fmla="*/ 1485 w 4808"/>
              <a:gd name="T49" fmla="*/ 2594 h 4789"/>
              <a:gd name="T50" fmla="*/ 1037 w 4808"/>
              <a:gd name="T51" fmla="*/ 2572 h 4789"/>
              <a:gd name="T52" fmla="*/ 92 w 4808"/>
              <a:gd name="T53" fmla="*/ 3809 h 4789"/>
              <a:gd name="T54" fmla="*/ 186 w 4808"/>
              <a:gd name="T55" fmla="*/ 3882 h 4789"/>
              <a:gd name="T56" fmla="*/ 727 w 4808"/>
              <a:gd name="T57" fmla="*/ 3384 h 4789"/>
              <a:gd name="T58" fmla="*/ 789 w 4808"/>
              <a:gd name="T59" fmla="*/ 3371 h 4789"/>
              <a:gd name="T60" fmla="*/ 796 w 4808"/>
              <a:gd name="T61" fmla="*/ 3372 h 4789"/>
              <a:gd name="T62" fmla="*/ 1218 w 4808"/>
              <a:gd name="T63" fmla="*/ 3798 h 4789"/>
              <a:gd name="T64" fmla="*/ 1192 w 4808"/>
              <a:gd name="T65" fmla="*/ 3873 h 4789"/>
              <a:gd name="T66" fmla="*/ 707 w 4808"/>
              <a:gd name="T67" fmla="*/ 4427 h 4789"/>
              <a:gd name="T68" fmla="*/ 1037 w 4808"/>
              <a:gd name="T69" fmla="*/ 4531 h 4789"/>
              <a:gd name="T70" fmla="*/ 2016 w 4808"/>
              <a:gd name="T71" fmla="*/ 3551 h 4789"/>
              <a:gd name="T72" fmla="*/ 1994 w 4808"/>
              <a:gd name="T73" fmla="*/ 3103 h 4789"/>
              <a:gd name="T74" fmla="*/ 2535 w 4808"/>
              <a:gd name="T75" fmla="*/ 2799 h 4789"/>
              <a:gd name="T76" fmla="*/ 2410 w 4808"/>
              <a:gd name="T77" fmla="*/ 3007 h 4789"/>
              <a:gd name="T78" fmla="*/ 2721 w 4808"/>
              <a:gd name="T79" fmla="*/ 3401 h 4789"/>
              <a:gd name="T80" fmla="*/ 2781 w 4808"/>
              <a:gd name="T81" fmla="*/ 3663 h 4789"/>
              <a:gd name="T82" fmla="*/ 4013 w 4808"/>
              <a:gd name="T83" fmla="*/ 4789 h 4789"/>
              <a:gd name="T84" fmla="*/ 4734 w 4808"/>
              <a:gd name="T85" fmla="*/ 4173 h 4789"/>
              <a:gd name="T86" fmla="*/ 4734 w 4808"/>
              <a:gd name="T87" fmla="*/ 3815 h 4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08" h="4789">
                <a:moveTo>
                  <a:pt x="4734" y="3815"/>
                </a:moveTo>
                <a:lnTo>
                  <a:pt x="3682" y="2763"/>
                </a:lnTo>
                <a:cubicBezTo>
                  <a:pt x="3634" y="2715"/>
                  <a:pt x="3570" y="2689"/>
                  <a:pt x="3502" y="2689"/>
                </a:cubicBezTo>
                <a:cubicBezTo>
                  <a:pt x="3474" y="2689"/>
                  <a:pt x="3446" y="2694"/>
                  <a:pt x="3420" y="2703"/>
                </a:cubicBezTo>
                <a:lnTo>
                  <a:pt x="3167" y="2450"/>
                </a:lnTo>
                <a:cubicBezTo>
                  <a:pt x="3130" y="2413"/>
                  <a:pt x="3079" y="2392"/>
                  <a:pt x="3026" y="2392"/>
                </a:cubicBezTo>
                <a:cubicBezTo>
                  <a:pt x="2972" y="2392"/>
                  <a:pt x="2922" y="2413"/>
                  <a:pt x="2884" y="2450"/>
                </a:cubicBezTo>
                <a:lnTo>
                  <a:pt x="2818" y="2517"/>
                </a:lnTo>
                <a:lnTo>
                  <a:pt x="2699" y="2398"/>
                </a:lnTo>
                <a:lnTo>
                  <a:pt x="3219" y="1876"/>
                </a:lnTo>
                <a:cubicBezTo>
                  <a:pt x="3340" y="1928"/>
                  <a:pt x="3472" y="1953"/>
                  <a:pt x="3609" y="1953"/>
                </a:cubicBezTo>
                <a:lnTo>
                  <a:pt x="3609" y="1953"/>
                </a:lnTo>
                <a:cubicBezTo>
                  <a:pt x="3870" y="1953"/>
                  <a:pt x="4116" y="1854"/>
                  <a:pt x="4301" y="1669"/>
                </a:cubicBezTo>
                <a:cubicBezTo>
                  <a:pt x="4549" y="1421"/>
                  <a:pt x="4646" y="1059"/>
                  <a:pt x="4553" y="720"/>
                </a:cubicBezTo>
                <a:cubicBezTo>
                  <a:pt x="4542" y="678"/>
                  <a:pt x="4502" y="648"/>
                  <a:pt x="4459" y="648"/>
                </a:cubicBezTo>
                <a:cubicBezTo>
                  <a:pt x="4441" y="648"/>
                  <a:pt x="4413" y="654"/>
                  <a:pt x="4388" y="680"/>
                </a:cubicBezTo>
                <a:cubicBezTo>
                  <a:pt x="4384" y="683"/>
                  <a:pt x="4034" y="1030"/>
                  <a:pt x="3918" y="1146"/>
                </a:cubicBezTo>
                <a:cubicBezTo>
                  <a:pt x="3906" y="1159"/>
                  <a:pt x="3885" y="1161"/>
                  <a:pt x="3872" y="1161"/>
                </a:cubicBezTo>
                <a:cubicBezTo>
                  <a:pt x="3864" y="1161"/>
                  <a:pt x="3859" y="1160"/>
                  <a:pt x="3859" y="1160"/>
                </a:cubicBezTo>
                <a:lnTo>
                  <a:pt x="3859" y="1160"/>
                </a:lnTo>
                <a:lnTo>
                  <a:pt x="3851" y="1159"/>
                </a:lnTo>
                <a:cubicBezTo>
                  <a:pt x="3707" y="1146"/>
                  <a:pt x="3535" y="1119"/>
                  <a:pt x="3491" y="1099"/>
                </a:cubicBezTo>
                <a:cubicBezTo>
                  <a:pt x="3470" y="1055"/>
                  <a:pt x="3445" y="879"/>
                  <a:pt x="3432" y="733"/>
                </a:cubicBezTo>
                <a:lnTo>
                  <a:pt x="3432" y="731"/>
                </a:lnTo>
                <a:lnTo>
                  <a:pt x="3429" y="727"/>
                </a:lnTo>
                <a:cubicBezTo>
                  <a:pt x="3428" y="720"/>
                  <a:pt x="3425" y="687"/>
                  <a:pt x="3454" y="658"/>
                </a:cubicBezTo>
                <a:cubicBezTo>
                  <a:pt x="3574" y="538"/>
                  <a:pt x="3905" y="204"/>
                  <a:pt x="3908" y="201"/>
                </a:cubicBezTo>
                <a:cubicBezTo>
                  <a:pt x="3936" y="173"/>
                  <a:pt x="3947" y="138"/>
                  <a:pt x="3938" y="104"/>
                </a:cubicBezTo>
                <a:cubicBezTo>
                  <a:pt x="3927" y="64"/>
                  <a:pt x="3893" y="42"/>
                  <a:pt x="3865" y="34"/>
                </a:cubicBezTo>
                <a:cubicBezTo>
                  <a:pt x="3782" y="11"/>
                  <a:pt x="3695" y="0"/>
                  <a:pt x="3609" y="0"/>
                </a:cubicBezTo>
                <a:cubicBezTo>
                  <a:pt x="3347" y="0"/>
                  <a:pt x="3101" y="102"/>
                  <a:pt x="2916" y="287"/>
                </a:cubicBezTo>
                <a:cubicBezTo>
                  <a:pt x="2624" y="579"/>
                  <a:pt x="2555" y="1011"/>
                  <a:pt x="2710" y="1369"/>
                </a:cubicBezTo>
                <a:lnTo>
                  <a:pt x="2190" y="1889"/>
                </a:lnTo>
                <a:lnTo>
                  <a:pt x="1300" y="999"/>
                </a:lnTo>
                <a:cubicBezTo>
                  <a:pt x="1300" y="998"/>
                  <a:pt x="1299" y="998"/>
                  <a:pt x="1299" y="997"/>
                </a:cubicBezTo>
                <a:cubicBezTo>
                  <a:pt x="1307" y="963"/>
                  <a:pt x="1311" y="928"/>
                  <a:pt x="1309" y="892"/>
                </a:cubicBezTo>
                <a:cubicBezTo>
                  <a:pt x="1305" y="788"/>
                  <a:pt x="1260" y="689"/>
                  <a:pt x="1182" y="611"/>
                </a:cubicBezTo>
                <a:lnTo>
                  <a:pt x="865" y="294"/>
                </a:lnTo>
                <a:cubicBezTo>
                  <a:pt x="858" y="288"/>
                  <a:pt x="821" y="253"/>
                  <a:pt x="766" y="253"/>
                </a:cubicBezTo>
                <a:cubicBezTo>
                  <a:pt x="740" y="253"/>
                  <a:pt x="702" y="261"/>
                  <a:pt x="665" y="298"/>
                </a:cubicBezTo>
                <a:lnTo>
                  <a:pt x="318" y="645"/>
                </a:lnTo>
                <a:cubicBezTo>
                  <a:pt x="277" y="685"/>
                  <a:pt x="263" y="737"/>
                  <a:pt x="278" y="787"/>
                </a:cubicBezTo>
                <a:cubicBezTo>
                  <a:pt x="288" y="820"/>
                  <a:pt x="308" y="842"/>
                  <a:pt x="314" y="848"/>
                </a:cubicBezTo>
                <a:lnTo>
                  <a:pt x="630" y="1163"/>
                </a:lnTo>
                <a:cubicBezTo>
                  <a:pt x="712" y="1246"/>
                  <a:pt x="817" y="1291"/>
                  <a:pt x="926" y="1291"/>
                </a:cubicBezTo>
                <a:lnTo>
                  <a:pt x="926" y="1291"/>
                </a:lnTo>
                <a:cubicBezTo>
                  <a:pt x="957" y="1291"/>
                  <a:pt x="987" y="1287"/>
                  <a:pt x="1016" y="1280"/>
                </a:cubicBezTo>
                <a:cubicBezTo>
                  <a:pt x="1017" y="1281"/>
                  <a:pt x="1017" y="1281"/>
                  <a:pt x="1018" y="1282"/>
                </a:cubicBezTo>
                <a:lnTo>
                  <a:pt x="1907" y="2171"/>
                </a:lnTo>
                <a:lnTo>
                  <a:pt x="1485" y="2594"/>
                </a:lnTo>
                <a:cubicBezTo>
                  <a:pt x="1466" y="2613"/>
                  <a:pt x="1449" y="2634"/>
                  <a:pt x="1435" y="2656"/>
                </a:cubicBezTo>
                <a:cubicBezTo>
                  <a:pt x="1311" y="2601"/>
                  <a:pt x="1176" y="2572"/>
                  <a:pt x="1037" y="2572"/>
                </a:cubicBezTo>
                <a:cubicBezTo>
                  <a:pt x="775" y="2572"/>
                  <a:pt x="529" y="2674"/>
                  <a:pt x="344" y="2859"/>
                </a:cubicBezTo>
                <a:cubicBezTo>
                  <a:pt x="96" y="3106"/>
                  <a:pt x="0" y="3471"/>
                  <a:pt x="92" y="3809"/>
                </a:cubicBezTo>
                <a:cubicBezTo>
                  <a:pt x="103" y="3852"/>
                  <a:pt x="143" y="3882"/>
                  <a:pt x="186" y="3882"/>
                </a:cubicBezTo>
                <a:lnTo>
                  <a:pt x="186" y="3882"/>
                </a:lnTo>
                <a:cubicBezTo>
                  <a:pt x="204" y="3882"/>
                  <a:pt x="232" y="3877"/>
                  <a:pt x="258" y="3851"/>
                </a:cubicBezTo>
                <a:cubicBezTo>
                  <a:pt x="261" y="3847"/>
                  <a:pt x="611" y="3500"/>
                  <a:pt x="727" y="3384"/>
                </a:cubicBezTo>
                <a:cubicBezTo>
                  <a:pt x="740" y="3372"/>
                  <a:pt x="762" y="3370"/>
                  <a:pt x="774" y="3370"/>
                </a:cubicBezTo>
                <a:cubicBezTo>
                  <a:pt x="783" y="3370"/>
                  <a:pt x="789" y="3371"/>
                  <a:pt x="789" y="3371"/>
                </a:cubicBezTo>
                <a:lnTo>
                  <a:pt x="789" y="3371"/>
                </a:lnTo>
                <a:lnTo>
                  <a:pt x="796" y="3372"/>
                </a:lnTo>
                <a:cubicBezTo>
                  <a:pt x="940" y="3385"/>
                  <a:pt x="1113" y="3411"/>
                  <a:pt x="1157" y="3431"/>
                </a:cubicBezTo>
                <a:cubicBezTo>
                  <a:pt x="1178" y="3475"/>
                  <a:pt x="1205" y="3652"/>
                  <a:pt x="1218" y="3798"/>
                </a:cubicBezTo>
                <a:lnTo>
                  <a:pt x="1219" y="3805"/>
                </a:lnTo>
                <a:cubicBezTo>
                  <a:pt x="1219" y="3805"/>
                  <a:pt x="1223" y="3842"/>
                  <a:pt x="1192" y="3873"/>
                </a:cubicBezTo>
                <a:cubicBezTo>
                  <a:pt x="1072" y="3993"/>
                  <a:pt x="741" y="4327"/>
                  <a:pt x="738" y="4330"/>
                </a:cubicBezTo>
                <a:cubicBezTo>
                  <a:pt x="710" y="4358"/>
                  <a:pt x="699" y="4393"/>
                  <a:pt x="707" y="4427"/>
                </a:cubicBezTo>
                <a:cubicBezTo>
                  <a:pt x="718" y="4467"/>
                  <a:pt x="752" y="4489"/>
                  <a:pt x="780" y="4497"/>
                </a:cubicBezTo>
                <a:cubicBezTo>
                  <a:pt x="864" y="4519"/>
                  <a:pt x="950" y="4531"/>
                  <a:pt x="1037" y="4531"/>
                </a:cubicBezTo>
                <a:cubicBezTo>
                  <a:pt x="1298" y="4531"/>
                  <a:pt x="1544" y="4429"/>
                  <a:pt x="1729" y="4244"/>
                </a:cubicBezTo>
                <a:cubicBezTo>
                  <a:pt x="1914" y="4059"/>
                  <a:pt x="2016" y="3813"/>
                  <a:pt x="2016" y="3551"/>
                </a:cubicBezTo>
                <a:cubicBezTo>
                  <a:pt x="2016" y="3412"/>
                  <a:pt x="1987" y="3277"/>
                  <a:pt x="1932" y="3153"/>
                </a:cubicBezTo>
                <a:cubicBezTo>
                  <a:pt x="1954" y="3139"/>
                  <a:pt x="1975" y="3122"/>
                  <a:pt x="1994" y="3103"/>
                </a:cubicBezTo>
                <a:lnTo>
                  <a:pt x="2417" y="2681"/>
                </a:lnTo>
                <a:lnTo>
                  <a:pt x="2535" y="2799"/>
                </a:lnTo>
                <a:lnTo>
                  <a:pt x="2469" y="2866"/>
                </a:lnTo>
                <a:cubicBezTo>
                  <a:pt x="2431" y="2904"/>
                  <a:pt x="2410" y="2954"/>
                  <a:pt x="2410" y="3007"/>
                </a:cubicBezTo>
                <a:cubicBezTo>
                  <a:pt x="2410" y="3061"/>
                  <a:pt x="2431" y="3111"/>
                  <a:pt x="2469" y="3149"/>
                </a:cubicBezTo>
                <a:lnTo>
                  <a:pt x="2721" y="3401"/>
                </a:lnTo>
                <a:cubicBezTo>
                  <a:pt x="2712" y="3427"/>
                  <a:pt x="2707" y="3455"/>
                  <a:pt x="2707" y="3484"/>
                </a:cubicBezTo>
                <a:cubicBezTo>
                  <a:pt x="2707" y="3552"/>
                  <a:pt x="2734" y="3615"/>
                  <a:pt x="2781" y="3663"/>
                </a:cubicBezTo>
                <a:lnTo>
                  <a:pt x="3834" y="4715"/>
                </a:lnTo>
                <a:cubicBezTo>
                  <a:pt x="3881" y="4763"/>
                  <a:pt x="3945" y="4789"/>
                  <a:pt x="4013" y="4789"/>
                </a:cubicBezTo>
                <a:cubicBezTo>
                  <a:pt x="4081" y="4789"/>
                  <a:pt x="4144" y="4763"/>
                  <a:pt x="4192" y="4715"/>
                </a:cubicBezTo>
                <a:lnTo>
                  <a:pt x="4734" y="4173"/>
                </a:lnTo>
                <a:cubicBezTo>
                  <a:pt x="4782" y="4126"/>
                  <a:pt x="4808" y="4062"/>
                  <a:pt x="4808" y="3994"/>
                </a:cubicBezTo>
                <a:cubicBezTo>
                  <a:pt x="4808" y="3926"/>
                  <a:pt x="4782" y="3863"/>
                  <a:pt x="4734" y="38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6" name="îṧľîdé"/>
          <p:cNvSpPr/>
          <p:nvPr/>
        </p:nvSpPr>
        <p:spPr>
          <a:xfrm>
            <a:off x="3703687" y="1765549"/>
            <a:ext cx="4034934" cy="2095500"/>
          </a:xfrm>
          <a:prstGeom prst="leftRightRibbon">
            <a:avLst>
              <a:gd name="adj1" fmla="val 50000"/>
              <a:gd name="adj2" fmla="val 50000"/>
              <a:gd name="adj3" fmla="val 3333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" name="内容占位符 2"/>
          <p:cNvSpPr txBox="1"/>
          <p:nvPr/>
        </p:nvSpPr>
        <p:spPr>
          <a:xfrm>
            <a:off x="894703" y="2556677"/>
            <a:ext cx="4034934" cy="17300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2000"/>
              </a:lnSpc>
              <a:spcBef>
                <a:spcPts val="580"/>
              </a:spcBef>
              <a:buNone/>
              <a:defRPr/>
            </a:pPr>
            <a:r>
              <a:rPr lang="en-US" altLang="zh-CN" sz="2400" dirty="0"/>
              <a:t>I/O</a:t>
            </a:r>
            <a:r>
              <a:rPr lang="zh-CN" altLang="en-US" sz="2400" dirty="0"/>
              <a:t>系统的上、下接口</a:t>
            </a:r>
          </a:p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I/O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系统接口（</a:t>
            </a:r>
            <a:r>
              <a:rPr lang="zh-CN" altLang="en-US" sz="2400" dirty="0">
                <a:solidFill>
                  <a:srgbClr val="FF0000"/>
                </a:solidFill>
              </a:rPr>
              <a:t>上接口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</a:p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软件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硬件接口（</a:t>
            </a:r>
            <a:r>
              <a:rPr lang="zh-CN" altLang="en-US" sz="2400" dirty="0">
                <a:solidFill>
                  <a:srgbClr val="FF0000"/>
                </a:solidFill>
              </a:rPr>
              <a:t>下接口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</a:p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在上、下接口之间是</a:t>
            </a:r>
            <a:r>
              <a:rPr lang="en-US" altLang="zh-CN" sz="2400" dirty="0">
                <a:solidFill>
                  <a:srgbClr val="0000FF"/>
                </a:solidFill>
              </a:rPr>
              <a:t>I/O</a:t>
            </a:r>
            <a:r>
              <a:rPr lang="zh-CN" altLang="en-US" sz="2400" dirty="0">
                <a:solidFill>
                  <a:srgbClr val="0000FF"/>
                </a:solidFill>
              </a:rPr>
              <a:t>系统</a:t>
            </a:r>
          </a:p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7696200" y="3235045"/>
            <a:ext cx="4062082" cy="26348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2000"/>
              </a:lnSpc>
              <a:spcBef>
                <a:spcPts val="580"/>
              </a:spcBef>
              <a:buNone/>
              <a:defRPr/>
            </a:pPr>
            <a:r>
              <a:rPr lang="en-US" altLang="zh-CN" sz="2400" dirty="0"/>
              <a:t>I/O</a:t>
            </a:r>
            <a:r>
              <a:rPr lang="zh-CN" altLang="en-US" sz="2400" dirty="0"/>
              <a:t>系统的分层</a:t>
            </a:r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中断处理程序</a:t>
            </a:r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设备驱动程序</a:t>
            </a:r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与设备无关的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I/O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软件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7.1.3 I/O</a:t>
            </a:r>
            <a:r>
              <a:rPr lang="zh-CN" altLang="en-US" sz="2800" b="1" dirty="0">
                <a:solidFill>
                  <a:schemeClr val="bg1"/>
                </a:solidFill>
              </a:rPr>
              <a:t>系统接口</a:t>
            </a:r>
            <a:r>
              <a:rPr lang="en-US" altLang="zh-CN" sz="2800" b="1" dirty="0">
                <a:solidFill>
                  <a:schemeClr val="bg1"/>
                </a:solidFill>
              </a:rPr>
              <a:t>(1)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2043" y="1084017"/>
            <a:ext cx="10850563" cy="7073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+mn-ea"/>
              </a:rPr>
              <a:t>块设备接口</a:t>
            </a:r>
          </a:p>
        </p:txBody>
      </p:sp>
      <p:grpSp>
        <p:nvGrpSpPr>
          <p:cNvPr id="10" name="1859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1988" y="1928029"/>
            <a:ext cx="10858500" cy="3098486"/>
            <a:chOff x="640860" y="1580300"/>
            <a:chExt cx="10858500" cy="3098486"/>
          </a:xfrm>
        </p:grpSpPr>
        <p:sp>
          <p:nvSpPr>
            <p:cNvPr id="11" name="íṥḻîḑe"/>
            <p:cNvSpPr/>
            <p:nvPr/>
          </p:nvSpPr>
          <p:spPr>
            <a:xfrm>
              <a:off x="682048" y="1580300"/>
              <a:ext cx="3476055" cy="1291689"/>
            </a:xfrm>
            <a:prstGeom prst="rect">
              <a:avLst/>
            </a:prstGeom>
            <a:blipFill>
              <a:blip r:embed="rId3"/>
              <a:srcRect/>
              <a:stretch>
                <a:fillRect t="-17779" b="-1760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ïşḻiḍé"/>
            <p:cNvSpPr/>
            <p:nvPr/>
          </p:nvSpPr>
          <p:spPr>
            <a:xfrm>
              <a:off x="640860" y="3008686"/>
              <a:ext cx="3517243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FF0000"/>
                  </a:solidFill>
                </a:rPr>
                <a:t>块设备：</a:t>
              </a:r>
              <a:r>
                <a:rPr lang="zh-CN" altLang="en-US" sz="2400" dirty="0">
                  <a:solidFill>
                    <a:schemeClr val="tx1"/>
                  </a:solidFill>
                </a:rPr>
                <a:t>数据的存取和传输都是以数据块为单位的设备，如磁盘、光盘，通常采用</a:t>
              </a:r>
              <a:r>
                <a:rPr lang="en-US" altLang="zh-CN" sz="2400" dirty="0">
                  <a:solidFill>
                    <a:schemeClr val="tx1"/>
                  </a:solidFill>
                </a:rPr>
                <a:t>DMA I/O</a:t>
              </a:r>
              <a:r>
                <a:rPr lang="zh-CN" altLang="en-US" sz="2400" dirty="0">
                  <a:solidFill>
                    <a:schemeClr val="tx1"/>
                  </a:solidFill>
                </a:rPr>
                <a:t>方式</a:t>
              </a:r>
            </a:p>
          </p:txBody>
        </p:sp>
        <p:sp>
          <p:nvSpPr>
            <p:cNvPr id="13" name="îŝļiḋe"/>
            <p:cNvSpPr/>
            <p:nvPr/>
          </p:nvSpPr>
          <p:spPr>
            <a:xfrm>
              <a:off x="4352677" y="1580300"/>
              <a:ext cx="3476055" cy="1291689"/>
            </a:xfrm>
            <a:prstGeom prst="rect">
              <a:avLst/>
            </a:prstGeom>
            <a:blipFill>
              <a:blip r:embed="rId4"/>
              <a:srcRect/>
              <a:stretch>
                <a:fillRect t="-50445" b="-4994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ïšlïḑè"/>
            <p:cNvSpPr/>
            <p:nvPr/>
          </p:nvSpPr>
          <p:spPr>
            <a:xfrm>
              <a:off x="4311489" y="3008686"/>
              <a:ext cx="3517243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/>
                  </a:solidFill>
                </a:rPr>
                <a:t>隐藏了磁盘的二维结构</a:t>
              </a:r>
            </a:p>
          </p:txBody>
        </p:sp>
        <p:sp>
          <p:nvSpPr>
            <p:cNvPr id="15" name="íŝḻiďé"/>
            <p:cNvSpPr/>
            <p:nvPr/>
          </p:nvSpPr>
          <p:spPr>
            <a:xfrm>
              <a:off x="8023305" y="1580300"/>
              <a:ext cx="3476055" cy="1291689"/>
            </a:xfrm>
            <a:prstGeom prst="rect">
              <a:avLst/>
            </a:prstGeom>
            <a:blipFill>
              <a:blip r:embed="rId5"/>
              <a:srcRect/>
              <a:stretch>
                <a:fillRect l="-5418" r="-537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í$ḷîḋe"/>
            <p:cNvSpPr/>
            <p:nvPr/>
          </p:nvSpPr>
          <p:spPr>
            <a:xfrm>
              <a:off x="7982117" y="3008686"/>
              <a:ext cx="3497703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/>
                  </a:solidFill>
                </a:rPr>
                <a:t>将抽象命令映射为低层操作</a:t>
              </a: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zh-CN" altLang="en-US" sz="2400" dirty="0">
                  <a:solidFill>
                    <a:srgbClr val="FF0000"/>
                  </a:solidFill>
                </a:rPr>
                <a:t>如收到读磁盘命令时，先将抽象命令中的逻辑块号转换为磁盘的盘面、磁道和扇区等</a:t>
              </a:r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074baa65-1bcf-453b-aed6-4412331b316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592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239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8a06314-7e72-4d48-85a8-7253ed818c17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440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592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440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4206"/>
</p:tagLst>
</file>

<file path=ppt/theme/theme1.xml><?xml version="1.0" encoding="utf-8"?>
<a:theme xmlns:a="http://schemas.openxmlformats.org/drawingml/2006/main" name="主题5">
  <a:themeElements>
    <a:clrScheme name="自定义 15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7416B"/>
      </a:accent1>
      <a:accent2>
        <a:srgbClr val="FFC000"/>
      </a:accent2>
      <a:accent3>
        <a:srgbClr val="00002E"/>
      </a:accent3>
      <a:accent4>
        <a:srgbClr val="031684"/>
      </a:accent4>
      <a:accent5>
        <a:srgbClr val="969696"/>
      </a:accent5>
      <a:accent6>
        <a:srgbClr val="B2B2B2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1857</TotalTime>
  <Words>4765</Words>
  <Application>Microsoft Office PowerPoint</Application>
  <PresentationFormat>宽屏</PresentationFormat>
  <Paragraphs>581</Paragraphs>
  <Slides>74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4" baseType="lpstr">
      <vt:lpstr>Monotype Sorts</vt:lpstr>
      <vt:lpstr>宋体</vt:lpstr>
      <vt:lpstr>微软雅黑 (正文)</vt:lpstr>
      <vt:lpstr>Arial</vt:lpstr>
      <vt:lpstr>Calibri</vt:lpstr>
      <vt:lpstr>Impact</vt:lpstr>
      <vt:lpstr>Times New Roman</vt:lpstr>
      <vt:lpstr>Wingdings</vt:lpstr>
      <vt:lpstr>主题5</vt:lpstr>
      <vt:lpstr>think-cell Slide</vt:lpstr>
      <vt:lpstr>第7章 输入/输出系统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玮 玮 李</cp:lastModifiedBy>
  <cp:revision>212</cp:revision>
  <cp:lastPrinted>2019-04-18T16:00:00Z</cp:lastPrinted>
  <dcterms:created xsi:type="dcterms:W3CDTF">2019-04-18T16:00:00Z</dcterms:created>
  <dcterms:modified xsi:type="dcterms:W3CDTF">2024-12-02T13:09:52Z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CV">
    <vt:lpwstr>29321D4FDD224ECE97E1CFE85E42D70A</vt:lpwstr>
  </property>
  <property fmtid="{D5CDD505-2E9C-101B-9397-08002B2CF9AE}" pid="4" name="KSOProductBuildVer">
    <vt:lpwstr>2052-11.1.0.10356</vt:lpwstr>
  </property>
</Properties>
</file>